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6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14.xml" ContentType="application/vnd.openxmlformats-officedocument.presentationml.slide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96" r:id="rId4"/>
    <p:sldId id="283" r:id="rId5"/>
    <p:sldId id="284" r:id="rId6"/>
    <p:sldId id="285" r:id="rId7"/>
    <p:sldId id="286" r:id="rId8"/>
    <p:sldId id="289" r:id="rId9"/>
    <p:sldId id="290" r:id="rId10"/>
    <p:sldId id="291" r:id="rId11"/>
    <p:sldId id="292" r:id="rId12"/>
    <p:sldId id="293" r:id="rId13"/>
    <p:sldId id="295" r:id="rId14"/>
    <p:sldId id="298" r:id="rId15"/>
    <p:sldId id="297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3737"/>
    <a:srgbClr val="FFAD83"/>
    <a:srgbClr val="C3C0FF"/>
    <a:srgbClr val="4834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5638" autoAdjust="0"/>
  </p:normalViewPr>
  <p:slideViewPr>
    <p:cSldViewPr snapToGrid="0">
      <p:cViewPr varScale="1">
        <p:scale>
          <a:sx n="66" d="100"/>
          <a:sy n="66" d="100"/>
        </p:scale>
        <p:origin x="1066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3620F-F3FC-4B84-B57F-DD5B917861FF}" type="datetimeFigureOut">
              <a:rPr lang="es-CO" smtClean="0"/>
              <a:t>24/07/2024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767DCF-CF4E-46FB-80B8-256E9D09B8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96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EE22-5E1A-6AD9-055C-D59348610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A0ABF-5A7C-D4ED-DB8E-5C5E4C0E9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FF39B0BE-31B9-0EBE-511D-B393E7C22DED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5" name="Imagen 4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BD288AC-E70A-BFA4-BB0E-4DCF9878D9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0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0D80-E6B8-2D01-4DBE-EEDF53640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0C9A2B-02A3-8409-B05A-ED2F024BAD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90BC3-F114-6FFF-D3B5-96750FDD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96602-7FC2-C8C2-B652-A1A8D1DC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5FC7A-7DD2-520D-0F25-DA00DB137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2AB5E2-B8A0-7DC4-5805-CFEA4DFC8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7660E5-4C30-2E87-3338-DCFE077BB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05E8-6CB1-BCA5-B60E-7845D1D8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CD74B-273F-FDD4-0255-8FD96EB86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F1EE-833F-6FB8-D8FD-5CD2F004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5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EA0A-C688-968F-717B-3CEFE5C23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3595-EBA1-28F6-8635-6CFEEE67C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8017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6907-E3C4-C4B5-3A86-220B0952F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9B1FBA-4E7E-3C1C-F97C-4EBC95B24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1706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501FB-305A-6060-825E-ACC4AA75F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AA3A0-1203-3DFF-38F1-C64B38AAA7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EE83FD-0787-DB25-EF1D-0FEDD16998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608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C68A-D3D8-CCB7-5CEA-D378CE60A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74968-6700-F958-4DF8-6EFBDA504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F3BC78-1A50-6410-EE5C-1E3D33148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BCDB94-8D42-233C-9235-2F11686B0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33A0E-F989-F079-9557-64768F901C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8988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F6112-01F3-E0CB-49B9-84F5AE65A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682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891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44836-5F2B-7759-DA82-138552ED2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8B912-89A4-922E-5613-FA016A598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13A50-E93D-6BCC-9402-7FEDA5C3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AE6E63-0949-58E5-EC3E-EFD397469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F40683-8A8A-4211-18AD-32FFC5F74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D950B-880B-D39F-C03B-ED6D2159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47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E4AB-D11D-8869-4572-598C089E6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FF11C49-93D1-4FA9-E64D-F4A078BE7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6F96D-A393-518A-0F12-F07304BB6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09AAE4-5378-4AC9-2C62-546B192D2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9C1B52-6936-613E-72B6-9026B2D04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874B5-72CA-39AC-275B-DA33E52F0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861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505419-B720-D6C5-9C2D-B66E939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4D7C2F-8956-8186-0270-E5722CF66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93FF6-B8DC-8B05-74E5-7199547F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98A892-4C40-4C8F-B202-732F0A89057A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A705C-A1CF-BCD4-F465-2F7E0839F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D1DB3-4EFE-B22A-7B05-127804A64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7D663E-2BA9-4CB5-8309-3E9A11FB36C3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CE7AD32-81E3-B362-8E89-8F923FC5D7E3}"/>
              </a:ext>
            </a:extLst>
          </p:cNvPr>
          <p:cNvSpPr/>
          <p:nvPr userDrawn="1"/>
        </p:nvSpPr>
        <p:spPr>
          <a:xfrm>
            <a:off x="0" y="5828265"/>
            <a:ext cx="12192000" cy="1029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v</a:t>
            </a:r>
          </a:p>
        </p:txBody>
      </p:sp>
      <p:pic>
        <p:nvPicPr>
          <p:cNvPr id="7" name="Imagen 6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CA8E3AC7-E99C-9926-746F-30102DE0C05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852" y="5873509"/>
            <a:ext cx="4390297" cy="98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1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svg"/><Relationship Id="rId5" Type="http://schemas.openxmlformats.org/officeDocument/2006/relationships/image" Target="../media/image25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1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5" Type="http://schemas.openxmlformats.org/officeDocument/2006/relationships/image" Target="../media/image14.png"/><Relationship Id="rId4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cristian.zuluaga@nrc.no" TargetMode="External"/><Relationship Id="rId3" Type="http://schemas.openxmlformats.org/officeDocument/2006/relationships/hyperlink" Target="mailto:luacuna@mineducacion.gov.co" TargetMode="External"/><Relationship Id="rId7" Type="http://schemas.openxmlformats.org/officeDocument/2006/relationships/hyperlink" Target="mailto:nancy.ortiz@nrc.no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aria.trujillo@nrc.no" TargetMode="External"/><Relationship Id="rId5" Type="http://schemas.openxmlformats.org/officeDocument/2006/relationships/hyperlink" Target="mailto:jorge.ramirez@nrc.no" TargetMode="External"/><Relationship Id="rId4" Type="http://schemas.openxmlformats.org/officeDocument/2006/relationships/hyperlink" Target="mailto:lorena.becerra@nrc.no" TargetMode="External"/><Relationship Id="rId9" Type="http://schemas.openxmlformats.org/officeDocument/2006/relationships/hyperlink" Target="mailto:maicol.nieto@nrc.no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28.png"/><Relationship Id="rId7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svg"/><Relationship Id="rId5" Type="http://schemas.openxmlformats.org/officeDocument/2006/relationships/image" Target="../media/image29.png"/><Relationship Id="rId4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1.png"/><Relationship Id="rId18" Type="http://schemas.openxmlformats.org/officeDocument/2006/relationships/image" Target="../media/image22.svg"/><Relationship Id="rId3" Type="http://schemas.openxmlformats.org/officeDocument/2006/relationships/image" Target="../media/image6.png"/><Relationship Id="rId21" Type="http://schemas.openxmlformats.org/officeDocument/2006/relationships/image" Target="../media/image15.png"/><Relationship Id="rId7" Type="http://schemas.openxmlformats.org/officeDocument/2006/relationships/image" Target="../media/image8.png"/><Relationship Id="rId12" Type="http://schemas.openxmlformats.org/officeDocument/2006/relationships/image" Target="../media/image16.svg"/><Relationship Id="rId17" Type="http://schemas.openxmlformats.org/officeDocument/2006/relationships/image" Target="../media/image13.png"/><Relationship Id="rId2" Type="http://schemas.openxmlformats.org/officeDocument/2006/relationships/image" Target="../media/image5.png"/><Relationship Id="rId16" Type="http://schemas.openxmlformats.org/officeDocument/2006/relationships/image" Target="../media/image20.svg"/><Relationship Id="rId20" Type="http://schemas.openxmlformats.org/officeDocument/2006/relationships/image" Target="../media/image2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10" Type="http://schemas.openxmlformats.org/officeDocument/2006/relationships/image" Target="../media/image14.svg"/><Relationship Id="rId19" Type="http://schemas.openxmlformats.org/officeDocument/2006/relationships/image" Target="../media/image14.png"/><Relationship Id="rId4" Type="http://schemas.openxmlformats.org/officeDocument/2006/relationships/image" Target="../media/image8.svg"/><Relationship Id="rId9" Type="http://schemas.openxmlformats.org/officeDocument/2006/relationships/image" Target="../media/image9.png"/><Relationship Id="rId14" Type="http://schemas.openxmlformats.org/officeDocument/2006/relationships/image" Target="../media/image18.svg"/><Relationship Id="rId22" Type="http://schemas.openxmlformats.org/officeDocument/2006/relationships/image" Target="../media/image26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13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7.png"/><Relationship Id="rId12" Type="http://schemas.openxmlformats.org/officeDocument/2006/relationships/image" Target="../media/image3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32.svg"/><Relationship Id="rId4" Type="http://schemas.openxmlformats.org/officeDocument/2006/relationships/image" Target="../media/image8.svg"/><Relationship Id="rId9" Type="http://schemas.openxmlformats.org/officeDocument/2006/relationships/image" Target="../media/image18.png"/><Relationship Id="rId14" Type="http://schemas.openxmlformats.org/officeDocument/2006/relationships/image" Target="../media/image36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4BF03D2-4996-E587-963C-C4C81EA122AB}"/>
              </a:ext>
            </a:extLst>
          </p:cNvPr>
          <p:cNvSpPr/>
          <p:nvPr/>
        </p:nvSpPr>
        <p:spPr>
          <a:xfrm>
            <a:off x="2711302" y="3886200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F7BF7A-0CBF-DADD-2A2C-134EA077A47A}"/>
              </a:ext>
            </a:extLst>
          </p:cNvPr>
          <p:cNvSpPr txBox="1"/>
          <p:nvPr/>
        </p:nvSpPr>
        <p:spPr>
          <a:xfrm>
            <a:off x="2711301" y="2360428"/>
            <a:ext cx="56990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spc="-300" dirty="0"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4400" b="1" spc="-300" dirty="0">
                <a:latin typeface="Century Schoolbook" panose="02040604050505020304" pitchFamily="18" charset="0"/>
              </a:rPr>
              <a:t>que restaure la</a:t>
            </a:r>
            <a:endParaRPr lang="en-US" sz="4400" b="1" spc="-3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F64AEC-F985-F061-6688-D1F7766C9C49}"/>
              </a:ext>
            </a:extLst>
          </p:cNvPr>
          <p:cNvSpPr txBox="1"/>
          <p:nvPr/>
        </p:nvSpPr>
        <p:spPr>
          <a:xfrm>
            <a:off x="2711301" y="3865786"/>
            <a:ext cx="6549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5400" b="1" dirty="0">
                <a:solidFill>
                  <a:schemeClr val="bg1"/>
                </a:solidFill>
                <a:latin typeface="Century Schoolbook" panose="02040604050505020304" pitchFamily="18" charset="0"/>
              </a:rPr>
              <a:t>dignidad humana</a:t>
            </a:r>
            <a:endParaRPr lang="en-US" sz="5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9A18BA8-829B-E5C3-3743-C1AED5C44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269979" y="487109"/>
            <a:ext cx="1652042" cy="11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529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527460" y="2763259"/>
            <a:ext cx="5699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¡Necesitamos de tu apoyo para hacerlo realidad!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80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525821" y="5577790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30">
            <a:extLst>
              <a:ext uri="{FF2B5EF4-FFF2-40B4-BE49-F238E27FC236}">
                <a16:creationId xmlns:a16="http://schemas.microsoft.com/office/drawing/2014/main" id="{9AC88D6D-9108-B9BF-6871-75655D1D6F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97518" y="2316341"/>
            <a:ext cx="1229591" cy="1091045"/>
          </a:xfrm>
          <a:prstGeom prst="rect">
            <a:avLst/>
          </a:prstGeom>
        </p:spPr>
      </p:pic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MX" sz="1400" b="1" kern="1200" dirty="0">
                <a:latin typeface="Helvetica" pitchFamily="2" charset="0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3649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Secretarías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kumimoji="0" lang="fr-FR" sz="24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Educación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419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Habilitar la oferta educativa de tu SED o SEM (donde se requiera)</a:t>
            </a:r>
            <a:endParaRPr kumimoji="0" lang="es-CO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152639" y="523295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514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Garantizar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calidad y veracidad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información en el SIMAT.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Acompañar a las IE en los procesos técnicos para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vinculación de los MEF al PEI (Cobertura con apoyo de Inspección y Vigilancia).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5753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Emitir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resolución de autorización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para la atención de CLEI en las IE.</a:t>
            </a:r>
          </a:p>
          <a:p>
            <a:pPr algn="just"/>
            <a:endParaRPr lang="es-MX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907432" y="4015874"/>
            <a:ext cx="7103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Reportar la información de la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matrícula en el sistema de información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correspondiente  (seguimientos y auditorías). Gestión documental organizado en las IE. </a:t>
            </a:r>
          </a:p>
          <a:p>
            <a:pPr algn="just"/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5865" y="420689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8" name="CuadroTexto 15">
            <a:extLst>
              <a:ext uri="{FF2B5EF4-FFF2-40B4-BE49-F238E27FC236}">
                <a16:creationId xmlns:a16="http://schemas.microsoft.com/office/drawing/2014/main" id="{83E1C95C-8841-E16B-66FE-F0CB25153B68}"/>
              </a:ext>
            </a:extLst>
          </p:cNvPr>
          <p:cNvSpPr txBox="1"/>
          <p:nvPr/>
        </p:nvSpPr>
        <p:spPr>
          <a:xfrm>
            <a:off x="3927401" y="4684402"/>
            <a:ext cx="4812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Acordar los </a:t>
            </a: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espacios de reunión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el NRC.</a:t>
            </a:r>
          </a:p>
        </p:txBody>
      </p:sp>
      <p:sp>
        <p:nvSpPr>
          <p:cNvPr id="29" name="Rectángulo 6">
            <a:extLst>
              <a:ext uri="{FF2B5EF4-FFF2-40B4-BE49-F238E27FC236}">
                <a16:creationId xmlns:a16="http://schemas.microsoft.com/office/drawing/2014/main" id="{3DA79AB0-4B49-4A9A-BEF1-28A3B76F4D3C}"/>
              </a:ext>
            </a:extLst>
          </p:cNvPr>
          <p:cNvSpPr/>
          <p:nvPr/>
        </p:nvSpPr>
        <p:spPr>
          <a:xfrm rot="5400000">
            <a:off x="3595833" y="4875426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4F7F761D-265F-3273-9150-BED2EC7857E9}"/>
              </a:ext>
            </a:extLst>
          </p:cNvPr>
          <p:cNvSpPr txBox="1"/>
          <p:nvPr/>
        </p:nvSpPr>
        <p:spPr>
          <a:xfrm>
            <a:off x="3927401" y="5304216"/>
            <a:ext cx="708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Implementación propia de las IE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con su modalidad de atención para jóvenes en extra edad y adultos “CLEI”.</a:t>
            </a:r>
          </a:p>
        </p:txBody>
      </p:sp>
      <p:sp>
        <p:nvSpPr>
          <p:cNvPr id="31" name="Rectángulo 6">
            <a:extLst>
              <a:ext uri="{FF2B5EF4-FFF2-40B4-BE49-F238E27FC236}">
                <a16:creationId xmlns:a16="http://schemas.microsoft.com/office/drawing/2014/main" id="{2E1532A7-5A21-596E-02D1-539B9172F2C3}"/>
              </a:ext>
            </a:extLst>
          </p:cNvPr>
          <p:cNvSpPr/>
          <p:nvPr/>
        </p:nvSpPr>
        <p:spPr>
          <a:xfrm rot="5400000">
            <a:off x="3595833" y="549524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5020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Apoyar </a:t>
            </a:r>
            <a:r>
              <a:rPr lang="es-MX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proceso de gestión </a:t>
            </a:r>
            <a:r>
              <a:rPr lang="es-MX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de la cobertura educativa en cada IE.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24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4" name="Rectangle: Rounded Corners 36">
            <a:extLst>
              <a:ext uri="{FF2B5EF4-FFF2-40B4-BE49-F238E27FC236}">
                <a16:creationId xmlns:a16="http://schemas.microsoft.com/office/drawing/2014/main" id="{7997D37D-C0F8-FADB-F346-DAD9F26CC067}"/>
              </a:ext>
            </a:extLst>
          </p:cNvPr>
          <p:cNvSpPr/>
          <p:nvPr/>
        </p:nvSpPr>
        <p:spPr>
          <a:xfrm>
            <a:off x="785155" y="2110667"/>
            <a:ext cx="1613647" cy="16272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" name="Group 48">
            <a:extLst>
              <a:ext uri="{FF2B5EF4-FFF2-40B4-BE49-F238E27FC236}">
                <a16:creationId xmlns:a16="http://schemas.microsoft.com/office/drawing/2014/main" id="{EEA6C299-E4F6-EB4F-AD74-E4FBEE7E5A27}"/>
              </a:ext>
            </a:extLst>
          </p:cNvPr>
          <p:cNvGrpSpPr/>
          <p:nvPr/>
        </p:nvGrpSpPr>
        <p:grpSpPr>
          <a:xfrm>
            <a:off x="2995867" y="3018111"/>
            <a:ext cx="351244" cy="410889"/>
            <a:chOff x="1826283" y="1149221"/>
            <a:chExt cx="351244" cy="410889"/>
          </a:xfrm>
          <a:solidFill>
            <a:srgbClr val="B43737"/>
          </a:solidFill>
        </p:grpSpPr>
        <p:sp>
          <p:nvSpPr>
            <p:cNvPr id="15" name="Arrow: Right 49">
              <a:extLst>
                <a:ext uri="{FF2B5EF4-FFF2-40B4-BE49-F238E27FC236}">
                  <a16:creationId xmlns:a16="http://schemas.microsoft.com/office/drawing/2014/main" id="{7F817419-53FC-37D6-F1B2-26D7CDAB4BEB}"/>
                </a:ext>
              </a:extLst>
            </p:cNvPr>
            <p:cNvSpPr/>
            <p:nvPr/>
          </p:nvSpPr>
          <p:spPr>
            <a:xfrm>
              <a:off x="1826283" y="1149221"/>
              <a:ext cx="351244" cy="41088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6" name="Arrow: Right 4">
              <a:extLst>
                <a:ext uri="{FF2B5EF4-FFF2-40B4-BE49-F238E27FC236}">
                  <a16:creationId xmlns:a16="http://schemas.microsoft.com/office/drawing/2014/main" id="{F51E856D-680F-29CE-4264-DEE403908ADF}"/>
                </a:ext>
              </a:extLst>
            </p:cNvPr>
            <p:cNvSpPr txBox="1"/>
            <p:nvPr/>
          </p:nvSpPr>
          <p:spPr>
            <a:xfrm>
              <a:off x="1826283" y="1231399"/>
              <a:ext cx="245871" cy="2465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marR="0" lvl="0" indent="0" algn="ctr" defTabSz="6223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endParaRPr>
            </a:p>
          </p:txBody>
        </p:sp>
      </p:grpSp>
      <p:sp>
        <p:nvSpPr>
          <p:cNvPr id="17" name="CuadroTexto 15">
            <a:extLst>
              <a:ext uri="{FF2B5EF4-FFF2-40B4-BE49-F238E27FC236}">
                <a16:creationId xmlns:a16="http://schemas.microsoft.com/office/drawing/2014/main" id="{0FA5FF13-CE45-915A-FC89-E75A7ADF2E9C}"/>
              </a:ext>
            </a:extLst>
          </p:cNvPr>
          <p:cNvSpPr txBox="1"/>
          <p:nvPr/>
        </p:nvSpPr>
        <p:spPr>
          <a:xfrm>
            <a:off x="457380" y="3777555"/>
            <a:ext cx="2910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fr-FR" sz="2400" b="1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400" b="1" dirty="0" err="1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Educativos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419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Realizar procesos de registro en el SIMAT</a:t>
            </a: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ángulo 6">
            <a:extLst>
              <a:ext uri="{FF2B5EF4-FFF2-40B4-BE49-F238E27FC236}">
                <a16:creationId xmlns:a16="http://schemas.microsoft.com/office/drawing/2014/main" id="{45E732F6-C61F-5312-F6E1-0FC4E0162D40}"/>
              </a:ext>
            </a:extLst>
          </p:cNvPr>
          <p:cNvSpPr/>
          <p:nvPr/>
        </p:nvSpPr>
        <p:spPr>
          <a:xfrm>
            <a:off x="1334733" y="5017540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C03149BB-1477-A2D9-5FB2-2854949BAC52}"/>
              </a:ext>
            </a:extLst>
          </p:cNvPr>
          <p:cNvSpPr txBox="1"/>
          <p:nvPr/>
        </p:nvSpPr>
        <p:spPr>
          <a:xfrm>
            <a:off x="3870251" y="1928260"/>
            <a:ext cx="6957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Garantizar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la calidad y veracidad de la 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información en el SIMAT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(matrícula,  estudiantes aprobados y no aprobados). </a:t>
            </a:r>
          </a:p>
        </p:txBody>
      </p:sp>
      <p:sp>
        <p:nvSpPr>
          <p:cNvPr id="21" name="Rectángulo 6">
            <a:extLst>
              <a:ext uri="{FF2B5EF4-FFF2-40B4-BE49-F238E27FC236}">
                <a16:creationId xmlns:a16="http://schemas.microsoft.com/office/drawing/2014/main" id="{314652EF-D295-D996-6F0A-A2CFD2D94A00}"/>
              </a:ext>
            </a:extLst>
          </p:cNvPr>
          <p:cNvSpPr/>
          <p:nvPr/>
        </p:nvSpPr>
        <p:spPr>
          <a:xfrm rot="5400000">
            <a:off x="3538683" y="2119284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CuadroTexto 15">
            <a:extLst>
              <a:ext uri="{FF2B5EF4-FFF2-40B4-BE49-F238E27FC236}">
                <a16:creationId xmlns:a16="http://schemas.microsoft.com/office/drawing/2014/main" id="{C24CECB3-238D-E013-306E-035493E8F967}"/>
              </a:ext>
            </a:extLst>
          </p:cNvPr>
          <p:cNvSpPr txBox="1"/>
          <p:nvPr/>
        </p:nvSpPr>
        <p:spPr>
          <a:xfrm>
            <a:off x="3870251" y="2638624"/>
            <a:ext cx="70482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Certificar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 los jóvenes y adultos del ciclo II al VI (soporte de boletines académicos y del seguimiento en general).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98939526-59EB-7521-3213-A1BC8C7284A3}"/>
              </a:ext>
            </a:extLst>
          </p:cNvPr>
          <p:cNvSpPr/>
          <p:nvPr/>
        </p:nvSpPr>
        <p:spPr>
          <a:xfrm rot="5400000">
            <a:off x="3538683" y="2829648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CuadroTexto 15">
            <a:extLst>
              <a:ext uri="{FF2B5EF4-FFF2-40B4-BE49-F238E27FC236}">
                <a16:creationId xmlns:a16="http://schemas.microsoft.com/office/drawing/2014/main" id="{FE3F035A-805D-FAF5-786F-C277EBE6936C}"/>
              </a:ext>
            </a:extLst>
          </p:cNvPr>
          <p:cNvSpPr txBox="1"/>
          <p:nvPr/>
        </p:nvSpPr>
        <p:spPr>
          <a:xfrm>
            <a:off x="3870250" y="3347346"/>
            <a:ext cx="71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Mantener contacto con docentes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que implementan el proceso para verificar los aspectos de atención y acuerdos en relación con tiempos, jornada de trabajo y disposición de la infraestructura.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5" name="Rectángulo 6">
            <a:extLst>
              <a:ext uri="{FF2B5EF4-FFF2-40B4-BE49-F238E27FC236}">
                <a16:creationId xmlns:a16="http://schemas.microsoft.com/office/drawing/2014/main" id="{541F248B-1FC5-8055-40A8-64E359098D7E}"/>
              </a:ext>
            </a:extLst>
          </p:cNvPr>
          <p:cNvSpPr/>
          <p:nvPr/>
        </p:nvSpPr>
        <p:spPr>
          <a:xfrm rot="5400000">
            <a:off x="3538683" y="353837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6" name="CuadroTexto 15">
            <a:extLst>
              <a:ext uri="{FF2B5EF4-FFF2-40B4-BE49-F238E27FC236}">
                <a16:creationId xmlns:a16="http://schemas.microsoft.com/office/drawing/2014/main" id="{DF7F5C71-71D4-BC75-BF34-12C1A996E407}"/>
              </a:ext>
            </a:extLst>
          </p:cNvPr>
          <p:cNvSpPr txBox="1"/>
          <p:nvPr/>
        </p:nvSpPr>
        <p:spPr>
          <a:xfrm>
            <a:off x="3870250" y="4304424"/>
            <a:ext cx="710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Apoyar la articulación de la implementación directa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con el Proyecto Educativo Institucional (PEI), la estructura curricular y el Sistema de evaluación institucional estudiantil (SIEE) de la IE, con el fin de lograr una articulación permanente y la calidad del proceso educativo.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27" name="Rectángulo 6">
            <a:extLst>
              <a:ext uri="{FF2B5EF4-FFF2-40B4-BE49-F238E27FC236}">
                <a16:creationId xmlns:a16="http://schemas.microsoft.com/office/drawing/2014/main" id="{6246F203-ED2C-FA5D-E267-842CD990A0FB}"/>
              </a:ext>
            </a:extLst>
          </p:cNvPr>
          <p:cNvSpPr/>
          <p:nvPr/>
        </p:nvSpPr>
        <p:spPr>
          <a:xfrm rot="5400000">
            <a:off x="3577668" y="4557720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3504A220-681D-266A-B49C-52FED4A6971F}"/>
              </a:ext>
            </a:extLst>
          </p:cNvPr>
          <p:cNvSpPr txBox="1"/>
          <p:nvPr/>
        </p:nvSpPr>
        <p:spPr>
          <a:xfrm>
            <a:off x="3870251" y="1266451"/>
            <a:ext cx="6812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Habilitar la oferta educativa </a:t>
            </a: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+mn-cs"/>
              </a:rPr>
              <a:t>en la modalidad propia de educación para jóvenes y adultos.</a:t>
            </a:r>
          </a:p>
        </p:txBody>
      </p:sp>
      <p:sp>
        <p:nvSpPr>
          <p:cNvPr id="33" name="Rectángulo 6">
            <a:extLst>
              <a:ext uri="{FF2B5EF4-FFF2-40B4-BE49-F238E27FC236}">
                <a16:creationId xmlns:a16="http://schemas.microsoft.com/office/drawing/2014/main" id="{AA2FCF84-0772-D063-912F-69712FB38326}"/>
              </a:ext>
            </a:extLst>
          </p:cNvPr>
          <p:cNvSpPr/>
          <p:nvPr/>
        </p:nvSpPr>
        <p:spPr>
          <a:xfrm rot="5400000">
            <a:off x="3538683" y="1457475"/>
            <a:ext cx="385151" cy="79619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Graphic 68">
            <a:extLst>
              <a:ext uri="{FF2B5EF4-FFF2-40B4-BE49-F238E27FC236}">
                <a16:creationId xmlns:a16="http://schemas.microsoft.com/office/drawing/2014/main" id="{35470847-F246-2184-6913-1736483F5F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83312" y="2378576"/>
            <a:ext cx="1030163" cy="1077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02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918625" y="2162228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¡Espacio de preguntas y acuerdos!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7" name="Graphic 30">
            <a:extLst>
              <a:ext uri="{FF2B5EF4-FFF2-40B4-BE49-F238E27FC236}">
                <a16:creationId xmlns:a16="http://schemas.microsoft.com/office/drawing/2014/main" id="{E6B4ACFF-3ED5-E7D6-9845-375C04FB82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338457" y="2163533"/>
            <a:ext cx="824735" cy="964519"/>
          </a:xfrm>
          <a:prstGeom prst="rect">
            <a:avLst/>
          </a:prstGeom>
        </p:spPr>
      </p:pic>
      <p:pic>
        <p:nvPicPr>
          <p:cNvPr id="8" name="Graphic 41">
            <a:extLst>
              <a:ext uri="{FF2B5EF4-FFF2-40B4-BE49-F238E27FC236}">
                <a16:creationId xmlns:a16="http://schemas.microsoft.com/office/drawing/2014/main" id="{C447614F-A086-E8F0-D01A-DF03C3419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966713" y="2069435"/>
            <a:ext cx="1133462" cy="115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8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12E24978-6C4A-D6A4-61C1-C149C055647A}"/>
              </a:ext>
            </a:extLst>
          </p:cNvPr>
          <p:cNvSpPr txBox="1"/>
          <p:nvPr/>
        </p:nvSpPr>
        <p:spPr>
          <a:xfrm>
            <a:off x="2396111" y="3392597"/>
            <a:ext cx="8075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 MEN Subdirección de Permanencia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Luis Eduardo Acuña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luacuna@mineducacion.gov.co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0" name="TextBox 4">
            <a:extLst>
              <a:ext uri="{FF2B5EF4-FFF2-40B4-BE49-F238E27FC236}">
                <a16:creationId xmlns:a16="http://schemas.microsoft.com/office/drawing/2014/main" id="{CC39B091-051A-7174-1869-41EB5C0E31FB}"/>
              </a:ext>
            </a:extLst>
          </p:cNvPr>
          <p:cNvSpPr txBox="1"/>
          <p:nvPr/>
        </p:nvSpPr>
        <p:spPr>
          <a:xfrm>
            <a:off x="2385225" y="460904"/>
            <a:ext cx="823923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Responsables NRC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Lorena  Becerra  - Gerente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lorena.becerra@nrc.no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Jorge Ramírez  - Coordinador  Educación Área Nororiente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jorge.ramirez@nrc.no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Maria del Pilar Trujillo - Gerente  Educación Área 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maria.trujillo@nrc.no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Nancy Ortiz – Coordinadora Educación Área Occidente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nancy.ortiz@nrc.no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Cristian Zuluaga  - Coordinador de Educación Área Centro URR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cristian.zuluaga@nrc.no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</a:rPr>
              <a:t>Maicol Gerardo Nieto García-  Gerente  de Proyectos Educación  Oficina País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Correo: 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</a:t>
            </a:r>
            <a:r>
              <a:rPr lang="es-CO" sz="1200" dirty="0" err="1">
                <a:latin typeface="Century Schoolbook" panose="02040604050505020304" pitchFamily="18" charset="0"/>
                <a:ea typeface="Verdana" panose="020B060403050404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aicol.nieto@nrc.no</a:t>
            </a:r>
            <a:endParaRPr lang="es-CO" sz="1200" dirty="0">
              <a:latin typeface="Century Schoolbook" panose="02040604050505020304" pitchFamily="18" charset="0"/>
              <a:ea typeface="Verdana" panose="020B0604030504040204" pitchFamily="34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61D385A1-2107-9BB1-6989-A16071BDE9A2}"/>
              </a:ext>
            </a:extLst>
          </p:cNvPr>
          <p:cNvSpPr/>
          <p:nvPr/>
        </p:nvSpPr>
        <p:spPr>
          <a:xfrm>
            <a:off x="3516575" y="4498045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3" name="TextBox 5">
            <a:extLst>
              <a:ext uri="{FF2B5EF4-FFF2-40B4-BE49-F238E27FC236}">
                <a16:creationId xmlns:a16="http://schemas.microsoft.com/office/drawing/2014/main" id="{E5232039-13D9-FBAC-8E6C-86CD3909DEA8}"/>
              </a:ext>
            </a:extLst>
          </p:cNvPr>
          <p:cNvSpPr txBox="1"/>
          <p:nvPr/>
        </p:nvSpPr>
        <p:spPr>
          <a:xfrm>
            <a:off x="3516574" y="447763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9310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8365137-2513-116B-DB36-68A7A6C0F1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307" b="40028"/>
          <a:stretch/>
        </p:blipFill>
        <p:spPr>
          <a:xfrm>
            <a:off x="708899" y="1495752"/>
            <a:ext cx="5491072" cy="3209039"/>
          </a:xfrm>
          <a:prstGeom prst="rect">
            <a:avLst/>
          </a:prstGeom>
        </p:spPr>
      </p:pic>
      <p:sp>
        <p:nvSpPr>
          <p:cNvPr id="9" name="TextBox 4">
            <a:extLst>
              <a:ext uri="{FF2B5EF4-FFF2-40B4-BE49-F238E27FC236}">
                <a16:creationId xmlns:a16="http://schemas.microsoft.com/office/drawing/2014/main" id="{8E340AB0-3E90-A3DA-A9F9-C92E02C33513}"/>
              </a:ext>
            </a:extLst>
          </p:cNvPr>
          <p:cNvSpPr txBox="1"/>
          <p:nvPr/>
        </p:nvSpPr>
        <p:spPr>
          <a:xfrm>
            <a:off x="7085822" y="2284794"/>
            <a:ext cx="4617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Canales de  FUCEPAZ para gestión y retroalimentación a participantes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2400" b="1" spc="-3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arandofucepaz@gmail.com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665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79682DA-A2D3-1394-6433-4723751FC4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132651" y="3772245"/>
            <a:ext cx="5926695" cy="66358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F3AC75E-9E08-F8BE-1AFE-9FCA93E630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565279" y="4779072"/>
            <a:ext cx="5061437" cy="78719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19E6108-1B0D-4DC7-4647-DCE2534551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157632" y="2166943"/>
            <a:ext cx="1876737" cy="12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6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Por una educación</a:t>
            </a:r>
          </a:p>
          <a:p>
            <a:r>
              <a:rPr lang="es-ES" sz="1600" b="1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Schoolbook" panose="02040604050505020304" pitchFamily="18" charset="0"/>
              </a:rPr>
              <a:t>que restaure la dignidad humana</a:t>
            </a:r>
            <a:endParaRPr lang="en-US" sz="1600" b="1" spc="-150" dirty="0">
              <a:solidFill>
                <a:schemeClr val="tx1">
                  <a:lumMod val="50000"/>
                  <a:lumOff val="50000"/>
                </a:schemeClr>
              </a:solidFill>
              <a:latin typeface="Century Schoolbook" panose="020406040505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3527461" y="4289031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494802" y="2621760"/>
            <a:ext cx="5699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spc="-300" dirty="0">
                <a:latin typeface="Century Schoolbook" panose="02040604050505020304" pitchFamily="18" charset="0"/>
              </a:rPr>
              <a:t>Arando la Educación, atención a población joven, adulta y personas mayores en proceso de reincorporación y comunidad aledaña.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3527460" y="4268617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Helvetica" pitchFamily="2" charset="0"/>
              </a:rPr>
              <a:t>Convenio de Cooperación CO1.PCCNTR.6349528 MEN – NRC 2024</a:t>
            </a:r>
            <a:endParaRPr lang="en-US" sz="2400" b="1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8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3189836" y="789747"/>
            <a:ext cx="67096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32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Agenda reuniones inicio con SE e IE</a:t>
            </a:r>
            <a:endParaRPr kumimoji="0" lang="es-CO" sz="32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EDF6F64-EA08-5D40-FC2D-20B29389BC17}"/>
              </a:ext>
            </a:extLst>
          </p:cNvPr>
          <p:cNvSpPr txBox="1"/>
          <p:nvPr/>
        </p:nvSpPr>
        <p:spPr>
          <a:xfrm>
            <a:off x="3360852" y="247383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1. </a:t>
            </a:r>
            <a:r>
              <a:rPr lang="es-ES" sz="2400" dirty="0">
                <a:latin typeface="Century Schoolbook" panose="02040604050505020304" pitchFamily="18" charset="0"/>
              </a:rPr>
              <a:t>Saludo MEN NRC, presentación de participantes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EC1CA662-EE01-F5FF-3FA1-A242A13CAEE8}"/>
              </a:ext>
            </a:extLst>
          </p:cNvPr>
          <p:cNvSpPr txBox="1"/>
          <p:nvPr/>
        </p:nvSpPr>
        <p:spPr>
          <a:xfrm>
            <a:off x="3360852" y="303326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2. </a:t>
            </a:r>
            <a:r>
              <a:rPr lang="es-ES" sz="2400" dirty="0">
                <a:latin typeface="Century Schoolbook" panose="02040604050505020304" pitchFamily="18" charset="0"/>
              </a:rPr>
              <a:t>Resultados fase anterior</a:t>
            </a:r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 </a:t>
            </a:r>
            <a:r>
              <a:rPr lang="es-ES" sz="2400" dirty="0">
                <a:latin typeface="Century Schoolbook" panose="02040604050505020304" pitchFamily="18" charset="0"/>
              </a:rPr>
              <a:t> 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8C8758EA-D5B3-197A-CF22-6A791C1544BF}"/>
              </a:ext>
            </a:extLst>
          </p:cNvPr>
          <p:cNvSpPr txBox="1"/>
          <p:nvPr/>
        </p:nvSpPr>
        <p:spPr>
          <a:xfrm>
            <a:off x="3360852" y="370104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3.</a:t>
            </a:r>
            <a:r>
              <a:rPr lang="es-ES" sz="2400" dirty="0">
                <a:latin typeface="Century Schoolbook" panose="02040604050505020304" pitchFamily="18" charset="0"/>
              </a:rPr>
              <a:t> Socialización nuevo Convenio Arando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9D7D2C50-5F04-F3AA-B742-C8B844448E62}"/>
              </a:ext>
            </a:extLst>
          </p:cNvPr>
          <p:cNvSpPr txBox="1"/>
          <p:nvPr/>
        </p:nvSpPr>
        <p:spPr>
          <a:xfrm>
            <a:off x="3360852" y="4231317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4.</a:t>
            </a:r>
            <a:r>
              <a:rPr lang="es-ES" sz="2400" dirty="0">
                <a:latin typeface="Century Schoolbook" panose="02040604050505020304" pitchFamily="18" charset="0"/>
              </a:rPr>
              <a:t>Preguntas - Acuerdos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DA6FD9A8-6480-B72D-D9B2-D24B7FC7DCCC}"/>
              </a:ext>
            </a:extLst>
          </p:cNvPr>
          <p:cNvSpPr txBox="1"/>
          <p:nvPr/>
        </p:nvSpPr>
        <p:spPr>
          <a:xfrm>
            <a:off x="3360852" y="4808022"/>
            <a:ext cx="7811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B43737"/>
                </a:solidFill>
                <a:latin typeface="Century Schoolbook" panose="02040604050505020304" pitchFamily="18" charset="0"/>
              </a:rPr>
              <a:t>5.</a:t>
            </a:r>
            <a:r>
              <a:rPr lang="es-ES" sz="2400" dirty="0">
                <a:latin typeface="Century Schoolbook" panose="02040604050505020304" pitchFamily="18" charset="0"/>
              </a:rPr>
              <a:t> Cierre</a:t>
            </a:r>
            <a:endParaRPr lang="en-US" sz="2400" dirty="0">
              <a:latin typeface="Century Schoolbook" panose="02040604050505020304" pitchFamily="18" charset="0"/>
            </a:endParaRPr>
          </a:p>
        </p:txBody>
      </p:sp>
      <p:sp>
        <p:nvSpPr>
          <p:cNvPr id="13" name="TextBox 4">
            <a:extLst>
              <a:ext uri="{FF2B5EF4-FFF2-40B4-BE49-F238E27FC236}">
                <a16:creationId xmlns:a16="http://schemas.microsoft.com/office/drawing/2014/main" id="{AF3A152A-69A3-B3F8-5A7C-88EF7341C3DE}"/>
              </a:ext>
            </a:extLst>
          </p:cNvPr>
          <p:cNvSpPr txBox="1"/>
          <p:nvPr/>
        </p:nvSpPr>
        <p:spPr>
          <a:xfrm>
            <a:off x="4224575" y="1410727"/>
            <a:ext cx="5699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25 de julio de 2024 – Hora: 9:00 a.m.</a:t>
            </a:r>
            <a:endParaRPr kumimoji="0" lang="es-CO" sz="2400" b="1" i="0" u="none" strike="noStrike" kern="1200" cap="none" spc="-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2054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52063" y="19777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2F0AF70-59DE-F1CC-C472-1AF3BCD7C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08249"/>
              </p:ext>
            </p:extLst>
          </p:nvPr>
        </p:nvGraphicFramePr>
        <p:xfrm>
          <a:off x="1846559" y="1184580"/>
          <a:ext cx="8646151" cy="4560690"/>
        </p:xfrm>
        <a:graphic>
          <a:graphicData uri="http://schemas.openxmlformats.org/drawingml/2006/table">
            <a:tbl>
              <a:tblPr/>
              <a:tblGrid>
                <a:gridCol w="1595491">
                  <a:extLst>
                    <a:ext uri="{9D8B030D-6E8A-4147-A177-3AD203B41FA5}">
                      <a16:colId xmlns:a16="http://schemas.microsoft.com/office/drawing/2014/main" val="104597347"/>
                    </a:ext>
                  </a:extLst>
                </a:gridCol>
                <a:gridCol w="1032376">
                  <a:extLst>
                    <a:ext uri="{9D8B030D-6E8A-4147-A177-3AD203B41FA5}">
                      <a16:colId xmlns:a16="http://schemas.microsoft.com/office/drawing/2014/main" val="3974908262"/>
                    </a:ext>
                  </a:extLst>
                </a:gridCol>
                <a:gridCol w="950256">
                  <a:extLst>
                    <a:ext uri="{9D8B030D-6E8A-4147-A177-3AD203B41FA5}">
                      <a16:colId xmlns:a16="http://schemas.microsoft.com/office/drawing/2014/main" val="526894567"/>
                    </a:ext>
                  </a:extLst>
                </a:gridCol>
                <a:gridCol w="703893">
                  <a:extLst>
                    <a:ext uri="{9D8B030D-6E8A-4147-A177-3AD203B41FA5}">
                      <a16:colId xmlns:a16="http://schemas.microsoft.com/office/drawing/2014/main" val="2855181038"/>
                    </a:ext>
                  </a:extLst>
                </a:gridCol>
                <a:gridCol w="856403">
                  <a:extLst>
                    <a:ext uri="{9D8B030D-6E8A-4147-A177-3AD203B41FA5}">
                      <a16:colId xmlns:a16="http://schemas.microsoft.com/office/drawing/2014/main" val="1666844885"/>
                    </a:ext>
                  </a:extLst>
                </a:gridCol>
                <a:gridCol w="656966">
                  <a:extLst>
                    <a:ext uri="{9D8B030D-6E8A-4147-A177-3AD203B41FA5}">
                      <a16:colId xmlns:a16="http://schemas.microsoft.com/office/drawing/2014/main" val="441893268"/>
                    </a:ext>
                  </a:extLst>
                </a:gridCol>
                <a:gridCol w="656966">
                  <a:extLst>
                    <a:ext uri="{9D8B030D-6E8A-4147-A177-3AD203B41FA5}">
                      <a16:colId xmlns:a16="http://schemas.microsoft.com/office/drawing/2014/main" val="1093335762"/>
                    </a:ext>
                  </a:extLst>
                </a:gridCol>
                <a:gridCol w="809477">
                  <a:extLst>
                    <a:ext uri="{9D8B030D-6E8A-4147-A177-3AD203B41FA5}">
                      <a16:colId xmlns:a16="http://schemas.microsoft.com/office/drawing/2014/main" val="216434834"/>
                    </a:ext>
                  </a:extLst>
                </a:gridCol>
                <a:gridCol w="703893">
                  <a:extLst>
                    <a:ext uri="{9D8B030D-6E8A-4147-A177-3AD203B41FA5}">
                      <a16:colId xmlns:a16="http://schemas.microsoft.com/office/drawing/2014/main" val="3597452239"/>
                    </a:ext>
                  </a:extLst>
                </a:gridCol>
                <a:gridCol w="680430">
                  <a:extLst>
                    <a:ext uri="{9D8B030D-6E8A-4147-A177-3AD203B41FA5}">
                      <a16:colId xmlns:a16="http://schemas.microsoft.com/office/drawing/2014/main" val="2515822487"/>
                    </a:ext>
                  </a:extLst>
                </a:gridCol>
              </a:tblGrid>
              <a:tr h="7324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ALCANCES GENERALES</a:t>
                      </a:r>
                    </a:p>
                  </a:txBody>
                  <a:tcPr marL="100584" marR="100584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</a:rPr>
                        <a:t>ATENCIÓN DETALLADA</a:t>
                      </a:r>
                    </a:p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6E0B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00584" marR="100584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879228"/>
                  </a:ext>
                </a:extLst>
              </a:tr>
              <a:tr h="575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ETNOEDUCATIVO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METODOLOGÍA INSTITUCIONAL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Estudiantes atendidos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Matriculados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Aprobados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Deserción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SAE (Docentes)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escolares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Kits pedagógicos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9807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ANTIOQUIA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2636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CAQUETÁ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78478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09253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CESAR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424669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CHOCÓ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3728122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GUAVIARE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840662"/>
                  </a:ext>
                </a:extLst>
              </a:tr>
              <a:tr h="7295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788093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META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228836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NARIÑO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4355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t"/>
                      <a:r>
                        <a:rPr lang="es-CO" sz="800" b="1" dirty="0"/>
                        <a:t>SED NORTE DE SANTANDER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639915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PUTUMAYO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291260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SED TOLIMA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673674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QUIBDÓ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252588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SOACHA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70917"/>
                  </a:ext>
                </a:extLst>
              </a:tr>
              <a:tr h="23036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800" b="1" dirty="0"/>
                        <a:t>SEM TUMACO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5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909675"/>
                  </a:ext>
                </a:extLst>
              </a:tr>
              <a:tr h="165308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</a:rPr>
                        <a:t>1.474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2.231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1.895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9D9D9"/>
                          </a:highlight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2.236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30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2262309"/>
                  </a:ext>
                </a:extLst>
              </a:tr>
            </a:tbl>
          </a:graphicData>
        </a:graphic>
      </p:graphicFrame>
      <p:sp>
        <p:nvSpPr>
          <p:cNvPr id="17" name="Rectángulo 16">
            <a:extLst>
              <a:ext uri="{FF2B5EF4-FFF2-40B4-BE49-F238E27FC236}">
                <a16:creationId xmlns:a16="http://schemas.microsoft.com/office/drawing/2014/main" id="{D71297EA-01FB-03EA-809A-63DF4E0D1E3D}"/>
              </a:ext>
            </a:extLst>
          </p:cNvPr>
          <p:cNvSpPr/>
          <p:nvPr/>
        </p:nvSpPr>
        <p:spPr>
          <a:xfrm>
            <a:off x="10118979" y="6096339"/>
            <a:ext cx="2197098" cy="6629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47 IE Armonizaron 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PEI/PEC</a:t>
            </a:r>
            <a:endParaRPr lang="es-CO" sz="1200" dirty="0">
              <a:solidFill>
                <a:schemeClr val="tx1"/>
              </a:solidFill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36E298A2-8CC3-22B5-BE6C-712D6EDE3A35}"/>
              </a:ext>
            </a:extLst>
          </p:cNvPr>
          <p:cNvSpPr/>
          <p:nvPr/>
        </p:nvSpPr>
        <p:spPr>
          <a:xfrm>
            <a:off x="11192857" y="2276995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36%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CB223768-078C-33A7-7D58-CAFBE5F705A8}"/>
              </a:ext>
            </a:extLst>
          </p:cNvPr>
          <p:cNvSpPr/>
          <p:nvPr/>
        </p:nvSpPr>
        <p:spPr>
          <a:xfrm>
            <a:off x="11192857" y="1567990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64%</a:t>
            </a:r>
          </a:p>
        </p:txBody>
      </p:sp>
      <p:pic>
        <p:nvPicPr>
          <p:cNvPr id="25" name="Graphic 64">
            <a:extLst>
              <a:ext uri="{FF2B5EF4-FFF2-40B4-BE49-F238E27FC236}">
                <a16:creationId xmlns:a16="http://schemas.microsoft.com/office/drawing/2014/main" id="{4BD1D79C-7F90-3CD7-1B34-41F8E27D9E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644384" y="1338975"/>
            <a:ext cx="527885" cy="723399"/>
          </a:xfrm>
          <a:prstGeom prst="rect">
            <a:avLst/>
          </a:prstGeom>
        </p:spPr>
      </p:pic>
      <p:pic>
        <p:nvPicPr>
          <p:cNvPr id="26" name="Graphic 66">
            <a:extLst>
              <a:ext uri="{FF2B5EF4-FFF2-40B4-BE49-F238E27FC236}">
                <a16:creationId xmlns:a16="http://schemas.microsoft.com/office/drawing/2014/main" id="{D6B0AF93-F968-B128-4A86-B38AED02A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0664971" y="2145588"/>
            <a:ext cx="527885" cy="728286"/>
          </a:xfrm>
          <a:prstGeom prst="rect">
            <a:avLst/>
          </a:prstGeom>
        </p:spPr>
      </p:pic>
      <p:pic>
        <p:nvPicPr>
          <p:cNvPr id="27" name="Graphic 12">
            <a:extLst>
              <a:ext uri="{FF2B5EF4-FFF2-40B4-BE49-F238E27FC236}">
                <a16:creationId xmlns:a16="http://schemas.microsoft.com/office/drawing/2014/main" id="{D67B9499-84ED-1DAE-827B-C7187B17F15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77444" y="3271397"/>
            <a:ext cx="620755" cy="723399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C550E0B4-DDE8-74E7-BF03-2FDDCD439A0C}"/>
              </a:ext>
            </a:extLst>
          </p:cNvPr>
          <p:cNvSpPr/>
          <p:nvPr/>
        </p:nvSpPr>
        <p:spPr>
          <a:xfrm>
            <a:off x="1289175" y="3433518"/>
            <a:ext cx="6420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82%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708/868</a:t>
            </a:r>
          </a:p>
          <a:p>
            <a:pPr algn="ctr"/>
            <a:r>
              <a:rPr lang="es-CO" sz="700" dirty="0">
                <a:solidFill>
                  <a:schemeClr val="tx1"/>
                </a:solidFill>
              </a:rPr>
              <a:t>Bachilleres</a:t>
            </a:r>
          </a:p>
        </p:txBody>
      </p:sp>
      <p:pic>
        <p:nvPicPr>
          <p:cNvPr id="29" name="Graphic 16">
            <a:extLst>
              <a:ext uri="{FF2B5EF4-FFF2-40B4-BE49-F238E27FC236}">
                <a16:creationId xmlns:a16="http://schemas.microsoft.com/office/drawing/2014/main" id="{FBD40F6D-FE82-DCB5-5AF4-A1C3155B46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563266" y="2471565"/>
            <a:ext cx="620755" cy="557213"/>
          </a:xfrm>
          <a:prstGeom prst="rect">
            <a:avLst/>
          </a:prstGeom>
        </p:spPr>
      </p:pic>
      <p:sp>
        <p:nvSpPr>
          <p:cNvPr id="30" name="Rectángulo 29">
            <a:extLst>
              <a:ext uri="{FF2B5EF4-FFF2-40B4-BE49-F238E27FC236}">
                <a16:creationId xmlns:a16="http://schemas.microsoft.com/office/drawing/2014/main" id="{814F06D3-5FA3-5883-C5EF-708DA03F5A9A}"/>
              </a:ext>
            </a:extLst>
          </p:cNvPr>
          <p:cNvSpPr/>
          <p:nvPr/>
        </p:nvSpPr>
        <p:spPr>
          <a:xfrm>
            <a:off x="1242590" y="2504016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74%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Aprobados</a:t>
            </a:r>
          </a:p>
        </p:txBody>
      </p:sp>
      <p:pic>
        <p:nvPicPr>
          <p:cNvPr id="31" name="Graphic 68">
            <a:extLst>
              <a:ext uri="{FF2B5EF4-FFF2-40B4-BE49-F238E27FC236}">
                <a16:creationId xmlns:a16="http://schemas.microsoft.com/office/drawing/2014/main" id="{D97F4E24-3A3F-7F1A-BF84-2D9B841D5EC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0850901" y="5331924"/>
            <a:ext cx="640305" cy="669632"/>
          </a:xfrm>
          <a:prstGeom prst="rect">
            <a:avLst/>
          </a:prstGeom>
        </p:spPr>
      </p:pic>
      <p:pic>
        <p:nvPicPr>
          <p:cNvPr id="32" name="Graphic 6">
            <a:extLst>
              <a:ext uri="{FF2B5EF4-FFF2-40B4-BE49-F238E27FC236}">
                <a16:creationId xmlns:a16="http://schemas.microsoft.com/office/drawing/2014/main" id="{8153B2B5-584D-2A13-4849-D38C1FF0B8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563266" y="1526076"/>
            <a:ext cx="634441" cy="715090"/>
          </a:xfrm>
          <a:prstGeom prst="rect">
            <a:avLst/>
          </a:prstGeom>
        </p:spPr>
      </p:pic>
      <p:sp>
        <p:nvSpPr>
          <p:cNvPr id="63" name="Rectángulo 62">
            <a:extLst>
              <a:ext uri="{FF2B5EF4-FFF2-40B4-BE49-F238E27FC236}">
                <a16:creationId xmlns:a16="http://schemas.microsoft.com/office/drawing/2014/main" id="{CCCDC766-05F1-6131-FC48-CFD0377BA7EC}"/>
              </a:ext>
            </a:extLst>
          </p:cNvPr>
          <p:cNvSpPr/>
          <p:nvPr/>
        </p:nvSpPr>
        <p:spPr>
          <a:xfrm>
            <a:off x="1279196" y="1762513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98%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Matrícula</a:t>
            </a:r>
          </a:p>
        </p:txBody>
      </p:sp>
      <p:pic>
        <p:nvPicPr>
          <p:cNvPr id="64" name="Graphic 30">
            <a:extLst>
              <a:ext uri="{FF2B5EF4-FFF2-40B4-BE49-F238E27FC236}">
                <a16:creationId xmlns:a16="http://schemas.microsoft.com/office/drawing/2014/main" id="{2A856492-F98A-F1B2-24DE-EAE4A435166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577444" y="4347875"/>
            <a:ext cx="576765" cy="674521"/>
          </a:xfrm>
          <a:prstGeom prst="rect">
            <a:avLst/>
          </a:prstGeom>
        </p:spPr>
      </p:pic>
      <p:sp>
        <p:nvSpPr>
          <p:cNvPr id="65" name="Rectángulo 64">
            <a:extLst>
              <a:ext uri="{FF2B5EF4-FFF2-40B4-BE49-F238E27FC236}">
                <a16:creationId xmlns:a16="http://schemas.microsoft.com/office/drawing/2014/main" id="{FB61C33C-D2FA-3F63-774C-6AD6443CC8E8}"/>
              </a:ext>
            </a:extLst>
          </p:cNvPr>
          <p:cNvSpPr/>
          <p:nvPr/>
        </p:nvSpPr>
        <p:spPr>
          <a:xfrm>
            <a:off x="1184021" y="4511692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16%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Deserción</a:t>
            </a:r>
          </a:p>
        </p:txBody>
      </p:sp>
      <p:pic>
        <p:nvPicPr>
          <p:cNvPr id="66" name="Graphic 41">
            <a:extLst>
              <a:ext uri="{FF2B5EF4-FFF2-40B4-BE49-F238E27FC236}">
                <a16:creationId xmlns:a16="http://schemas.microsoft.com/office/drawing/2014/main" id="{C753ED9C-F011-2F31-9917-62DB1C0E3AF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xmlns="" r:embed="rId20"/>
              </a:ext>
            </a:extLst>
          </a:blip>
          <a:stretch>
            <a:fillRect/>
          </a:stretch>
        </p:blipFill>
        <p:spPr>
          <a:xfrm>
            <a:off x="579395" y="5440568"/>
            <a:ext cx="602181" cy="612934"/>
          </a:xfrm>
          <a:prstGeom prst="rect">
            <a:avLst/>
          </a:prstGeom>
        </p:spPr>
      </p:pic>
      <p:sp>
        <p:nvSpPr>
          <p:cNvPr id="67" name="Rectángulo 66">
            <a:extLst>
              <a:ext uri="{FF2B5EF4-FFF2-40B4-BE49-F238E27FC236}">
                <a16:creationId xmlns:a16="http://schemas.microsoft.com/office/drawing/2014/main" id="{A6CA10E2-EB7A-1F57-0FF7-512EAABFDA44}"/>
              </a:ext>
            </a:extLst>
          </p:cNvPr>
          <p:cNvSpPr/>
          <p:nvPr/>
        </p:nvSpPr>
        <p:spPr>
          <a:xfrm>
            <a:off x="1255932" y="5610337"/>
            <a:ext cx="797142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16</a:t>
            </a:r>
          </a:p>
          <a:p>
            <a:pPr algn="ctr"/>
            <a:r>
              <a:rPr lang="es-CO" sz="800" dirty="0">
                <a:solidFill>
                  <a:schemeClr val="tx1"/>
                </a:solidFill>
              </a:rPr>
              <a:t>Líderes de Equipo</a:t>
            </a:r>
          </a:p>
        </p:txBody>
      </p:sp>
      <p:pic>
        <p:nvPicPr>
          <p:cNvPr id="68" name="Graphic 43">
            <a:extLst>
              <a:ext uri="{FF2B5EF4-FFF2-40B4-BE49-F238E27FC236}">
                <a16:creationId xmlns:a16="http://schemas.microsoft.com/office/drawing/2014/main" id="{1EE91A1F-A8AC-22EE-98E8-5955F707ECE5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xmlns="" r:embed="rId22"/>
              </a:ext>
            </a:extLst>
          </a:blip>
          <a:stretch>
            <a:fillRect/>
          </a:stretch>
        </p:blipFill>
        <p:spPr>
          <a:xfrm>
            <a:off x="10440511" y="3500796"/>
            <a:ext cx="602181" cy="596805"/>
          </a:xfrm>
          <a:prstGeom prst="rect">
            <a:avLst/>
          </a:prstGeom>
        </p:spPr>
      </p:pic>
      <p:sp>
        <p:nvSpPr>
          <p:cNvPr id="69" name="Rectángulo 68">
            <a:extLst>
              <a:ext uri="{FF2B5EF4-FFF2-40B4-BE49-F238E27FC236}">
                <a16:creationId xmlns:a16="http://schemas.microsoft.com/office/drawing/2014/main" id="{31A6FE39-B1FE-77BB-45DA-D84D292DB56F}"/>
              </a:ext>
            </a:extLst>
          </p:cNvPr>
          <p:cNvSpPr/>
          <p:nvPr/>
        </p:nvSpPr>
        <p:spPr>
          <a:xfrm>
            <a:off x="11092635" y="3505047"/>
            <a:ext cx="876046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8%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PER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9BE909D3-9585-EF77-9CC2-7DF763004732}"/>
              </a:ext>
            </a:extLst>
          </p:cNvPr>
          <p:cNvSpPr/>
          <p:nvPr/>
        </p:nvSpPr>
        <p:spPr>
          <a:xfrm>
            <a:off x="11092635" y="4015115"/>
            <a:ext cx="984688" cy="3271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>
                <a:solidFill>
                  <a:schemeClr val="tx1"/>
                </a:solidFill>
              </a:rPr>
              <a:t> 92%</a:t>
            </a:r>
          </a:p>
          <a:p>
            <a:pPr algn="ctr"/>
            <a:r>
              <a:rPr lang="es-CO" sz="1000" dirty="0">
                <a:solidFill>
                  <a:schemeClr val="tx1"/>
                </a:solidFill>
              </a:rPr>
              <a:t>COMUNIDAD</a:t>
            </a:r>
          </a:p>
        </p:txBody>
      </p:sp>
    </p:spTree>
    <p:extLst>
      <p:ext uri="{BB962C8B-B14F-4D97-AF65-F5344CB8AC3E}">
        <p14:creationId xmlns:p14="http://schemas.microsoft.com/office/powerpoint/2010/main" val="2990376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37848" y="464068"/>
            <a:ext cx="966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Resultados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fase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anterior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28 de julio a 31 marzo de 2024</a:t>
            </a:r>
          </a:p>
        </p:txBody>
      </p:sp>
      <p:sp>
        <p:nvSpPr>
          <p:cNvPr id="10" name="Isosceles Triangle 34">
            <a:extLst>
              <a:ext uri="{FF2B5EF4-FFF2-40B4-BE49-F238E27FC236}">
                <a16:creationId xmlns:a16="http://schemas.microsoft.com/office/drawing/2014/main" id="{46EEF575-5509-CAC1-CC95-9DA151B2FCA9}"/>
              </a:ext>
            </a:extLst>
          </p:cNvPr>
          <p:cNvSpPr/>
          <p:nvPr/>
        </p:nvSpPr>
        <p:spPr>
          <a:xfrm rot="5400000">
            <a:off x="278571" y="2176645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2BA21DA-67E6-A350-E3E0-CF4C502A71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678472" y="4190869"/>
            <a:ext cx="2001246" cy="1986517"/>
          </a:xfrm>
          <a:prstGeom prst="rect">
            <a:avLst/>
          </a:prstGeom>
        </p:spPr>
      </p:pic>
      <p:sp>
        <p:nvSpPr>
          <p:cNvPr id="12" name="CuadroTexto 15">
            <a:extLst>
              <a:ext uri="{FF2B5EF4-FFF2-40B4-BE49-F238E27FC236}">
                <a16:creationId xmlns:a16="http://schemas.microsoft.com/office/drawing/2014/main" id="{02F7888A-C587-E9BE-D23A-809E369ACECD}"/>
              </a:ext>
            </a:extLst>
          </p:cNvPr>
          <p:cNvSpPr txBox="1"/>
          <p:nvPr/>
        </p:nvSpPr>
        <p:spPr>
          <a:xfrm>
            <a:off x="662671" y="2667363"/>
            <a:ext cx="28876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Participantes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formación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</a:t>
            </a:r>
            <a:r>
              <a:rPr lang="fr-F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(40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docentes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3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directivos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2 </a:t>
            </a:r>
            <a:r>
              <a:rPr lang="fr-FR" sz="12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administrativos</a:t>
            </a:r>
            <a:r>
              <a:rPr lang="fr-FR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endParaRPr kumimoji="0" lang="fr-FR" sz="1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Temáticas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</a:rPr>
              <a:t>Andragogía, normatividad EPJA, rutas inclusión de metodologías flexibles, gobernabilidad, autonomía en el territorio</a:t>
            </a:r>
          </a:p>
        </p:txBody>
      </p:sp>
      <p:sp>
        <p:nvSpPr>
          <p:cNvPr id="13" name="Rectángulo 6">
            <a:extLst>
              <a:ext uri="{FF2B5EF4-FFF2-40B4-BE49-F238E27FC236}">
                <a16:creationId xmlns:a16="http://schemas.microsoft.com/office/drawing/2014/main" id="{91566B08-29B9-AC56-4012-6B4844AF7612}"/>
              </a:ext>
            </a:extLst>
          </p:cNvPr>
          <p:cNvSpPr/>
          <p:nvPr/>
        </p:nvSpPr>
        <p:spPr>
          <a:xfrm>
            <a:off x="1327904" y="2463104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14" name="CuadroTexto 5">
            <a:extLst>
              <a:ext uri="{FF2B5EF4-FFF2-40B4-BE49-F238E27FC236}">
                <a16:creationId xmlns:a16="http://schemas.microsoft.com/office/drawing/2014/main" id="{1EC166B4-55B1-CBC1-F3B5-5991E144D63D}"/>
              </a:ext>
            </a:extLst>
          </p:cNvPr>
          <p:cNvSpPr txBox="1"/>
          <p:nvPr/>
        </p:nvSpPr>
        <p:spPr>
          <a:xfrm>
            <a:off x="1115211" y="1865967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45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16F75C1-8F4D-1362-C077-60E5DAF4E7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919644" y="4761420"/>
            <a:ext cx="1889311" cy="1387781"/>
          </a:xfrm>
          <a:prstGeom prst="rect">
            <a:avLst/>
          </a:prstGeom>
        </p:spPr>
      </p:pic>
      <p:pic>
        <p:nvPicPr>
          <p:cNvPr id="16" name="Graphic 16">
            <a:extLst>
              <a:ext uri="{FF2B5EF4-FFF2-40B4-BE49-F238E27FC236}">
                <a16:creationId xmlns:a16="http://schemas.microsoft.com/office/drawing/2014/main" id="{D0619A96-72D8-6C92-0998-9FFB4FA8AB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169491" y="4643101"/>
            <a:ext cx="1421429" cy="1611501"/>
          </a:xfrm>
          <a:prstGeom prst="rect">
            <a:avLst/>
          </a:prstGeom>
        </p:spPr>
      </p:pic>
      <p:sp>
        <p:nvSpPr>
          <p:cNvPr id="19" name="Isosceles Triangle 34">
            <a:extLst>
              <a:ext uri="{FF2B5EF4-FFF2-40B4-BE49-F238E27FC236}">
                <a16:creationId xmlns:a16="http://schemas.microsoft.com/office/drawing/2014/main" id="{BDFF3007-B7B8-543D-DA47-AAA82581CA21}"/>
              </a:ext>
            </a:extLst>
          </p:cNvPr>
          <p:cNvSpPr/>
          <p:nvPr/>
        </p:nvSpPr>
        <p:spPr>
          <a:xfrm rot="5400000">
            <a:off x="4422415" y="2135534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adroTexto 15">
            <a:extLst>
              <a:ext uri="{FF2B5EF4-FFF2-40B4-BE49-F238E27FC236}">
                <a16:creationId xmlns:a16="http://schemas.microsoft.com/office/drawing/2014/main" id="{E810037A-393F-7318-7A80-B549289F7AF4}"/>
              </a:ext>
            </a:extLst>
          </p:cNvPr>
          <p:cNvSpPr txBox="1"/>
          <p:nvPr/>
        </p:nvSpPr>
        <p:spPr>
          <a:xfrm>
            <a:off x="4930115" y="2589505"/>
            <a:ext cx="306379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 pedagógicos (Centros de interés, iniciativas comunes):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Laboratorios pedagógicos donde los estudiantes consolidan proyectos que permiten la reflexión sobre las condiciones sociales, culturales, políticas y económicas de sus comunicades alrededor de la paz, para desarrollar herramientas personales, comunitarias y sociales que contribuyan a los objetivos del Acuerdo Final.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Enfoques de la PPRCNE: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reconciliación, convivencia, y no estigmatización.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5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Sub-enfoques</a:t>
            </a:r>
            <a:r>
              <a:rPr lang="es-CO" sz="105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s-CO" sz="105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equidad de género, ciudadanía y paz, medio ambiente y verdad y justicia. Áreas básicas del conocimiento. </a:t>
            </a:r>
          </a:p>
        </p:txBody>
      </p:sp>
      <p:sp>
        <p:nvSpPr>
          <p:cNvPr id="23" name="Rectángulo 6">
            <a:extLst>
              <a:ext uri="{FF2B5EF4-FFF2-40B4-BE49-F238E27FC236}">
                <a16:creationId xmlns:a16="http://schemas.microsoft.com/office/drawing/2014/main" id="{0F48F099-F028-0D9E-C491-CF4A61F59576}"/>
              </a:ext>
            </a:extLst>
          </p:cNvPr>
          <p:cNvSpPr/>
          <p:nvPr/>
        </p:nvSpPr>
        <p:spPr>
          <a:xfrm>
            <a:off x="5895227" y="2393906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24" name="CuadroTexto 5">
            <a:extLst>
              <a:ext uri="{FF2B5EF4-FFF2-40B4-BE49-F238E27FC236}">
                <a16:creationId xmlns:a16="http://schemas.microsoft.com/office/drawing/2014/main" id="{136371CA-AA09-8B91-DE6D-A6B58A2628F8}"/>
              </a:ext>
            </a:extLst>
          </p:cNvPr>
          <p:cNvSpPr txBox="1"/>
          <p:nvPr/>
        </p:nvSpPr>
        <p:spPr>
          <a:xfrm>
            <a:off x="5682534" y="1796769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i="0" u="none" strike="noStrike" kern="1200" cap="none" spc="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33" name="Isosceles Triangle 34">
            <a:extLst>
              <a:ext uri="{FF2B5EF4-FFF2-40B4-BE49-F238E27FC236}">
                <a16:creationId xmlns:a16="http://schemas.microsoft.com/office/drawing/2014/main" id="{79844978-E746-182C-43D3-8DA9EECE8B1F}"/>
              </a:ext>
            </a:extLst>
          </p:cNvPr>
          <p:cNvSpPr/>
          <p:nvPr/>
        </p:nvSpPr>
        <p:spPr>
          <a:xfrm rot="5400000">
            <a:off x="8932171" y="2058327"/>
            <a:ext cx="487599" cy="420344"/>
          </a:xfrm>
          <a:prstGeom prst="triangle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FB1157E-7614-EB97-50CD-376FC96ED09A}"/>
              </a:ext>
            </a:extLst>
          </p:cNvPr>
          <p:cNvSpPr txBox="1"/>
          <p:nvPr/>
        </p:nvSpPr>
        <p:spPr>
          <a:xfrm>
            <a:off x="9210786" y="2429735"/>
            <a:ext cx="277600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Jóvenes y adultos de 14 años en adelante identificados 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leen ni escriben identificados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596 hogares (Antioquia, Caquetá, Cauca, Cesar, Chocó, Guaviare, La Guajira, Meta, Nariño, Norte de Santander, Putumayo, Tolima)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 través de 28 Enlaces territoriales de Educación FUCEPAZ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50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Rectángulo 6">
            <a:extLst>
              <a:ext uri="{FF2B5EF4-FFF2-40B4-BE49-F238E27FC236}">
                <a16:creationId xmlns:a16="http://schemas.microsoft.com/office/drawing/2014/main" id="{B261EF74-3844-109F-6F87-0C30A41ED9CF}"/>
              </a:ext>
            </a:extLst>
          </p:cNvPr>
          <p:cNvSpPr/>
          <p:nvPr/>
        </p:nvSpPr>
        <p:spPr>
          <a:xfrm>
            <a:off x="10027776" y="2280067"/>
            <a:ext cx="974470" cy="98388"/>
          </a:xfrm>
          <a:prstGeom prst="rect">
            <a:avLst/>
          </a:prstGeom>
          <a:solidFill>
            <a:srgbClr val="FFAD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48346F"/>
              </a:solidFill>
            </a:endParaRPr>
          </a:p>
        </p:txBody>
      </p:sp>
      <p:sp>
        <p:nvSpPr>
          <p:cNvPr id="37" name="CuadroTexto 5">
            <a:extLst>
              <a:ext uri="{FF2B5EF4-FFF2-40B4-BE49-F238E27FC236}">
                <a16:creationId xmlns:a16="http://schemas.microsoft.com/office/drawing/2014/main" id="{9B755C74-F60D-7F80-12F8-A49BAA888C7B}"/>
              </a:ext>
            </a:extLst>
          </p:cNvPr>
          <p:cNvSpPr txBox="1"/>
          <p:nvPr/>
        </p:nvSpPr>
        <p:spPr>
          <a:xfrm>
            <a:off x="9815083" y="1682930"/>
            <a:ext cx="139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300" normalizeH="0" baseline="0" noProof="0" dirty="0">
                <a:ln>
                  <a:noFill/>
                </a:ln>
                <a:solidFill>
                  <a:srgbClr val="48346F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663</a:t>
            </a:r>
            <a:endParaRPr kumimoji="0" lang="es-CO" sz="3600" b="1" i="0" u="none" strike="noStrike" kern="1200" cap="none" spc="0" normalizeH="0" baseline="0" noProof="0" dirty="0">
              <a:ln>
                <a:noFill/>
              </a:ln>
              <a:solidFill>
                <a:srgbClr val="48346F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8" name="Graphic 47">
            <a:extLst>
              <a:ext uri="{FF2B5EF4-FFF2-40B4-BE49-F238E27FC236}">
                <a16:creationId xmlns:a16="http://schemas.microsoft.com/office/drawing/2014/main" id="{8AAE802E-6D82-5FFD-AFC3-C612A36FB84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7968637" y="4368842"/>
            <a:ext cx="779608" cy="801115"/>
          </a:xfrm>
          <a:prstGeom prst="rect">
            <a:avLst/>
          </a:prstGeom>
        </p:spPr>
      </p:pic>
      <p:pic>
        <p:nvPicPr>
          <p:cNvPr id="41" name="Graphic 75">
            <a:extLst>
              <a:ext uri="{FF2B5EF4-FFF2-40B4-BE49-F238E27FC236}">
                <a16:creationId xmlns:a16="http://schemas.microsoft.com/office/drawing/2014/main" id="{F739557C-7EA7-E149-E150-60061820AF7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7884738" y="3254210"/>
            <a:ext cx="827998" cy="63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1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A96350-633B-F145-8CAF-6C0D8914A4FD}"/>
              </a:ext>
            </a:extLst>
          </p:cNvPr>
          <p:cNvSpPr txBox="1"/>
          <p:nvPr/>
        </p:nvSpPr>
        <p:spPr>
          <a:xfrm>
            <a:off x="350874" y="2392324"/>
            <a:ext cx="13928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02A491-4CA2-A5AF-EB95-3936269597F6}"/>
              </a:ext>
            </a:extLst>
          </p:cNvPr>
          <p:cNvSpPr txBox="1"/>
          <p:nvPr/>
        </p:nvSpPr>
        <p:spPr>
          <a:xfrm rot="16200000">
            <a:off x="1294936" y="5925413"/>
            <a:ext cx="812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# </a:t>
            </a:r>
            <a:r>
              <a:rPr kumimoji="0" lang="es-ES" sz="1600" b="1" i="0" u="none" strike="noStrike" kern="1200" cap="none" spc="-15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Diap</a:t>
            </a: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.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2B5137-3F73-130D-9BB2-BFC5E34CCD7C}"/>
              </a:ext>
            </a:extLst>
          </p:cNvPr>
          <p:cNvSpPr/>
          <p:nvPr/>
        </p:nvSpPr>
        <p:spPr>
          <a:xfrm>
            <a:off x="2431992" y="5030553"/>
            <a:ext cx="6645349" cy="882502"/>
          </a:xfrm>
          <a:prstGeom prst="rect">
            <a:avLst/>
          </a:prstGeom>
          <a:solidFill>
            <a:srgbClr val="B437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4CF81E-5882-AD72-1214-8ED7297D416F}"/>
              </a:ext>
            </a:extLst>
          </p:cNvPr>
          <p:cNvSpPr txBox="1"/>
          <p:nvPr/>
        </p:nvSpPr>
        <p:spPr>
          <a:xfrm>
            <a:off x="2431992" y="453806"/>
            <a:ext cx="82695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800" b="1" spc="-300" dirty="0">
                <a:solidFill>
                  <a:prstClr val="black"/>
                </a:solidFill>
                <a:latin typeface="Century Schoolbook" panose="02040604050505020304" pitchFamily="18" charset="0"/>
              </a:rPr>
              <a:t>Objeto: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Aunar esfuerzos para implementar la prestación del servicio educativo a través del Proyecto “Arando la Educación”, el cual busca ejecutar acciones orientadas a consolidar la atención educativa para jóvenes y adultos de la población excombatiente y la comunidad aledaña identificada, y fortalecer la capacidad instalada necesaria para fomentar la construcción de herramientas de sostenibilidad del proyecto educativo.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D5BC-9A0A-FF04-6A00-30C296781A9B}"/>
              </a:ext>
            </a:extLst>
          </p:cNvPr>
          <p:cNvSpPr txBox="1"/>
          <p:nvPr/>
        </p:nvSpPr>
        <p:spPr>
          <a:xfrm>
            <a:off x="2527684" y="4999361"/>
            <a:ext cx="654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itchFamily="2" charset="0"/>
                <a:ea typeface="+mn-ea"/>
                <a:cs typeface="+mn-cs"/>
              </a:rPr>
              <a:t>Convenio de Cooperación CO1.PCCNTR.6349528 MEN – NRC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3053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1327020" y="458983"/>
            <a:ext cx="966704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 C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ontinuidad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trayectoria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3200" b="1" i="0" u="none" strike="noStrike" kern="1200" cap="none" spc="-3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educativa</a:t>
            </a:r>
            <a:r>
              <a:rPr kumimoji="0" lang="en-US" sz="3200" b="1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uadroTexto 15">
            <a:extLst>
              <a:ext uri="{FF2B5EF4-FFF2-40B4-BE49-F238E27FC236}">
                <a16:creationId xmlns:a16="http://schemas.microsoft.com/office/drawing/2014/main" id="{0090AFB1-FF40-CEBA-01B1-0BA021BF1250}"/>
              </a:ext>
            </a:extLst>
          </p:cNvPr>
          <p:cNvSpPr txBox="1"/>
          <p:nvPr/>
        </p:nvSpPr>
        <p:spPr>
          <a:xfrm>
            <a:off x="338860" y="1842050"/>
            <a:ext cx="24078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1.579 estudiantes de la fase anterior del proyecto,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dirigido a población joven, adulta y mayor excombatiente y de comunidad aledaña en</a:t>
            </a: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14 Entidades Territoriales Certificadas (ETC),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por medio de </a:t>
            </a: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92 tutores (SAE). 8 Líderes de equipo.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8D12FC38-C977-53FD-9C6B-7EAEF98BE931}"/>
              </a:ext>
            </a:extLst>
          </p:cNvPr>
          <p:cNvSpPr txBox="1"/>
          <p:nvPr/>
        </p:nvSpPr>
        <p:spPr>
          <a:xfrm>
            <a:off x="272554" y="3534544"/>
            <a:ext cx="25404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II al IV: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800 horas (400 presenciales y 400 trabajo autónomo).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0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V y VI: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440 horas (220 presenciales y 220 trabajo autónomo).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12E9B032-F168-BC63-1D35-037AA1FB924B}"/>
              </a:ext>
            </a:extLst>
          </p:cNvPr>
          <p:cNvSpPr txBox="1"/>
          <p:nvPr/>
        </p:nvSpPr>
        <p:spPr>
          <a:xfrm>
            <a:off x="447501" y="4796261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Ciclos educativos: 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33 Ciclo II, 107 Ciclo III, 526 Ciclo IV, 309 Ciclo V, 583 Ciclo VI)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AAAFF8C4-3D02-065A-6189-2FBC4A87D3F7}"/>
              </a:ext>
            </a:extLst>
          </p:cNvPr>
          <p:cNvSpPr txBox="1"/>
          <p:nvPr/>
        </p:nvSpPr>
        <p:spPr>
          <a:xfrm>
            <a:off x="9304332" y="2032078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Entrega de Kits escolares y Material educativo</a:t>
            </a:r>
          </a:p>
        </p:txBody>
      </p:sp>
      <p:sp>
        <p:nvSpPr>
          <p:cNvPr id="11" name="CuadroTexto 15">
            <a:extLst>
              <a:ext uri="{FF2B5EF4-FFF2-40B4-BE49-F238E27FC236}">
                <a16:creationId xmlns:a16="http://schemas.microsoft.com/office/drawing/2014/main" id="{39215D1A-8DE5-1559-E62A-70F2FA50C46D}"/>
              </a:ext>
            </a:extLst>
          </p:cNvPr>
          <p:cNvSpPr txBox="1"/>
          <p:nvPr/>
        </p:nvSpPr>
        <p:spPr>
          <a:xfrm>
            <a:off x="9282496" y="2933010"/>
            <a:ext cx="288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Centros de </a:t>
            </a:r>
            <a:r>
              <a:rPr lang="pt-BR" sz="1000" b="1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interés</a:t>
            </a:r>
            <a:r>
              <a:rPr lang="pt-BR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pt-BR" sz="10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Proyectos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pedagógicos, iniciativas </a:t>
            </a:r>
            <a:r>
              <a:rPr lang="pt-BR" sz="1000" dirty="0" err="1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comunes</a:t>
            </a:r>
            <a:r>
              <a:rPr lang="pt-BR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  <p:sp>
        <p:nvSpPr>
          <p:cNvPr id="12" name="CuadroTexto 15">
            <a:extLst>
              <a:ext uri="{FF2B5EF4-FFF2-40B4-BE49-F238E27FC236}">
                <a16:creationId xmlns:a16="http://schemas.microsoft.com/office/drawing/2014/main" id="{5E4B135B-2CFF-FB31-68CD-662BE9340828}"/>
              </a:ext>
            </a:extLst>
          </p:cNvPr>
          <p:cNvSpPr txBox="1"/>
          <p:nvPr/>
        </p:nvSpPr>
        <p:spPr>
          <a:xfrm>
            <a:off x="9674059" y="3811544"/>
            <a:ext cx="2104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0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Calendario académico: </a:t>
            </a:r>
            <a:r>
              <a:rPr lang="es-CO" sz="10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22 julio al 8 de diciembre</a:t>
            </a:r>
          </a:p>
        </p:txBody>
      </p:sp>
      <p:sp>
        <p:nvSpPr>
          <p:cNvPr id="13" name="CuadroTexto 15">
            <a:extLst>
              <a:ext uri="{FF2B5EF4-FFF2-40B4-BE49-F238E27FC236}">
                <a16:creationId xmlns:a16="http://schemas.microsoft.com/office/drawing/2014/main" id="{97AB70B1-6BB9-2693-DBF4-02A8060F6B37}"/>
              </a:ext>
            </a:extLst>
          </p:cNvPr>
          <p:cNvSpPr txBox="1"/>
          <p:nvPr/>
        </p:nvSpPr>
        <p:spPr>
          <a:xfrm>
            <a:off x="9695894" y="4780045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Grados, clausuras y certificaciones: 9</a:t>
            </a:r>
            <a:r>
              <a:rPr lang="es-CO" sz="1200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al 13 de diciembre</a:t>
            </a: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F687833F-D9D3-D68B-9191-D05E79D32E74}"/>
              </a:ext>
            </a:extLst>
          </p:cNvPr>
          <p:cNvSpPr txBox="1"/>
          <p:nvPr/>
        </p:nvSpPr>
        <p:spPr>
          <a:xfrm>
            <a:off x="1774228" y="5667710"/>
            <a:ext cx="9441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Metodología Institucional “Programa para jóvenes en </a:t>
            </a:r>
            <a:r>
              <a:rPr kumimoji="0" lang="es-CO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extraedad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 y adultos” (identificada en el SIMAT con el código 10 y fundamentada en el Decreto 1075 de 2015 - sección III).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”. 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043" y="2015193"/>
            <a:ext cx="6330957" cy="163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8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5" name="CuadroTexto 15">
            <a:extLst>
              <a:ext uri="{FF2B5EF4-FFF2-40B4-BE49-F238E27FC236}">
                <a16:creationId xmlns:a16="http://schemas.microsoft.com/office/drawing/2014/main" id="{4FFCF7A4-9177-1B25-D724-11323B3C0959}"/>
              </a:ext>
            </a:extLst>
          </p:cNvPr>
          <p:cNvSpPr txBox="1"/>
          <p:nvPr/>
        </p:nvSpPr>
        <p:spPr>
          <a:xfrm>
            <a:off x="595423" y="2963076"/>
            <a:ext cx="317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Armonización Proyectos Educativos Institucionales (PEI) en 4IE y 1 SE</a:t>
            </a:r>
          </a:p>
        </p:txBody>
      </p:sp>
      <p:sp>
        <p:nvSpPr>
          <p:cNvPr id="6" name="CuadroTexto 15">
            <a:extLst>
              <a:ext uri="{FF2B5EF4-FFF2-40B4-BE49-F238E27FC236}">
                <a16:creationId xmlns:a16="http://schemas.microsoft.com/office/drawing/2014/main" id="{5386B60E-6152-0976-80CF-ED6C04D118B7}"/>
              </a:ext>
            </a:extLst>
          </p:cNvPr>
          <p:cNvSpPr txBox="1"/>
          <p:nvPr/>
        </p:nvSpPr>
        <p:spPr>
          <a:xfrm>
            <a:off x="4654355" y="2895462"/>
            <a:ext cx="3171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Cualificación de la Metodología Institucional y entrega de material educativo a IE </a:t>
            </a:r>
          </a:p>
        </p:txBody>
      </p:sp>
      <p:sp>
        <p:nvSpPr>
          <p:cNvPr id="8" name="CuadroTexto 15">
            <a:extLst>
              <a:ext uri="{FF2B5EF4-FFF2-40B4-BE49-F238E27FC236}">
                <a16:creationId xmlns:a16="http://schemas.microsoft.com/office/drawing/2014/main" id="{E2E6D11C-471A-7F06-3B23-8AD9CCBC49A0}"/>
              </a:ext>
            </a:extLst>
          </p:cNvPr>
          <p:cNvSpPr txBox="1"/>
          <p:nvPr/>
        </p:nvSpPr>
        <p:spPr>
          <a:xfrm>
            <a:off x="8464066" y="3044279"/>
            <a:ext cx="317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Capacitación técnica a docentes de las IE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200" b="1" dirty="0"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Imagen 1">
            <a:extLst>
              <a:ext uri="{FF2B5EF4-FFF2-40B4-BE49-F238E27FC236}">
                <a16:creationId xmlns:a16="http://schemas.microsoft.com/office/drawing/2014/main" id="{C2F9BC96-C204-9F79-32CE-29FB3A2DC3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5088" y="3930520"/>
            <a:ext cx="1588624" cy="1734568"/>
          </a:xfrm>
          <a:prstGeom prst="rect">
            <a:avLst/>
          </a:prstGeom>
        </p:spPr>
      </p:pic>
      <p:pic>
        <p:nvPicPr>
          <p:cNvPr id="10" name="Imagen 29">
            <a:extLst>
              <a:ext uri="{FF2B5EF4-FFF2-40B4-BE49-F238E27FC236}">
                <a16:creationId xmlns:a16="http://schemas.microsoft.com/office/drawing/2014/main" id="{B9A2EC2F-9DB0-50D4-7FA2-2AF5A31E9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55" y="3947788"/>
            <a:ext cx="2169824" cy="143988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3C9382A-6A04-3842-5A93-D911011BE3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5720435" y="4233616"/>
            <a:ext cx="1039095" cy="1065068"/>
          </a:xfrm>
          <a:prstGeom prst="rect">
            <a:avLst/>
          </a:prstGeom>
        </p:spPr>
      </p:pic>
      <p:sp>
        <p:nvSpPr>
          <p:cNvPr id="17" name="CuadroTexto 5">
            <a:extLst>
              <a:ext uri="{FF2B5EF4-FFF2-40B4-BE49-F238E27FC236}">
                <a16:creationId xmlns:a16="http://schemas.microsoft.com/office/drawing/2014/main" id="{B42903DE-35CA-2D3E-878D-E7B96507DCDA}"/>
              </a:ext>
            </a:extLst>
          </p:cNvPr>
          <p:cNvSpPr txBox="1"/>
          <p:nvPr/>
        </p:nvSpPr>
        <p:spPr>
          <a:xfrm>
            <a:off x="1017549" y="995467"/>
            <a:ext cx="1015690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2. Fortalecimiento capacidades técnicas IE, SE, MEN y Sociedad Civil – necesidades educativas de jóvenes y adultos afectados por el conflicto armado (Sostenibilidad)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0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95A96B-ED63-CBBD-6F01-DD1F3BA3DC5E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49F78-9310-A89D-8114-F19CCF76CE8C}"/>
              </a:ext>
            </a:extLst>
          </p:cNvPr>
          <p:cNvSpPr txBox="1"/>
          <p:nvPr/>
        </p:nvSpPr>
        <p:spPr>
          <a:xfrm>
            <a:off x="595423" y="340240"/>
            <a:ext cx="3274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Por una educación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-15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entury Schoolbook" panose="02040604050505020304" pitchFamily="18" charset="0"/>
                <a:ea typeface="+mn-ea"/>
                <a:cs typeface="+mn-cs"/>
              </a:rPr>
              <a:t>que restaure la dignidad humana</a:t>
            </a:r>
            <a:endParaRPr kumimoji="0" lang="en-US" sz="1600" b="1" i="0" u="none" strike="noStrike" kern="1200" cap="none" spc="-15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entury Schoolbook" panose="02040604050505020304" pitchFamily="18" charset="0"/>
              <a:ea typeface="+mn-ea"/>
              <a:cs typeface="+mn-cs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14F8D583-3E11-4D37-D349-12F90BAC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2598165"/>
            <a:ext cx="427204" cy="541819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8A7590A9-A033-C257-8964-F49E4C9F80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3731390"/>
            <a:ext cx="427204" cy="54181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A3E248C0-8A41-F289-11E7-EFABA931C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4790105"/>
            <a:ext cx="427204" cy="541819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FC178943-85BE-BBA8-212C-8B1C4590C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99816" y="5809104"/>
            <a:ext cx="427204" cy="541819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C6806921-6CEF-60F6-CDCC-830E3099C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3731390"/>
            <a:ext cx="427204" cy="541819"/>
          </a:xfrm>
          <a:prstGeom prst="rect">
            <a:avLst/>
          </a:prstGeom>
        </p:spPr>
      </p:pic>
      <p:pic>
        <p:nvPicPr>
          <p:cNvPr id="56" name="Graphic 55">
            <a:extLst>
              <a:ext uri="{FF2B5EF4-FFF2-40B4-BE49-F238E27FC236}">
                <a16:creationId xmlns:a16="http://schemas.microsoft.com/office/drawing/2014/main" id="{B00CDDAA-991B-B016-804C-71949B519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4790105"/>
            <a:ext cx="427204" cy="541819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3AA123FA-4F18-4541-1F7B-51F41C83B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31237" y="5809104"/>
            <a:ext cx="427204" cy="541819"/>
          </a:xfrm>
          <a:prstGeom prst="rect">
            <a:avLst/>
          </a:prstGeom>
        </p:spPr>
      </p:pic>
      <p:sp>
        <p:nvSpPr>
          <p:cNvPr id="7" name="CuadroTexto 5">
            <a:extLst>
              <a:ext uri="{FF2B5EF4-FFF2-40B4-BE49-F238E27FC236}">
                <a16:creationId xmlns:a16="http://schemas.microsoft.com/office/drawing/2014/main" id="{2362540B-9A6B-6136-6B64-EB89FD88360C}"/>
              </a:ext>
            </a:extLst>
          </p:cNvPr>
          <p:cNvSpPr txBox="1"/>
          <p:nvPr/>
        </p:nvSpPr>
        <p:spPr>
          <a:xfrm>
            <a:off x="-181069" y="680896"/>
            <a:ext cx="754169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marR="0" lvl="0" indent="-4572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3"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Atención a la población joven y adulta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que no lee y escribe*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C99A05A-117A-5F20-9BF2-7E425312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4719157"/>
              </p:ext>
            </p:extLst>
          </p:nvPr>
        </p:nvGraphicFramePr>
        <p:xfrm>
          <a:off x="1044579" y="1659100"/>
          <a:ext cx="4938320" cy="4344128"/>
        </p:xfrm>
        <a:graphic>
          <a:graphicData uri="http://schemas.openxmlformats.org/drawingml/2006/table">
            <a:tbl>
              <a:tblPr firstRow="1" firstCol="1" bandRow="1"/>
              <a:tblGrid>
                <a:gridCol w="1141938">
                  <a:extLst>
                    <a:ext uri="{9D8B030D-6E8A-4147-A177-3AD203B41FA5}">
                      <a16:colId xmlns:a16="http://schemas.microsoft.com/office/drawing/2014/main" val="1760554925"/>
                    </a:ext>
                  </a:extLst>
                </a:gridCol>
                <a:gridCol w="1141938">
                  <a:extLst>
                    <a:ext uri="{9D8B030D-6E8A-4147-A177-3AD203B41FA5}">
                      <a16:colId xmlns:a16="http://schemas.microsoft.com/office/drawing/2014/main" val="775859616"/>
                    </a:ext>
                  </a:extLst>
                </a:gridCol>
                <a:gridCol w="734432">
                  <a:extLst>
                    <a:ext uri="{9D8B030D-6E8A-4147-A177-3AD203B41FA5}">
                      <a16:colId xmlns:a16="http://schemas.microsoft.com/office/drawing/2014/main" val="1355218065"/>
                    </a:ext>
                  </a:extLst>
                </a:gridCol>
                <a:gridCol w="981486">
                  <a:extLst>
                    <a:ext uri="{9D8B030D-6E8A-4147-A177-3AD203B41FA5}">
                      <a16:colId xmlns:a16="http://schemas.microsoft.com/office/drawing/2014/main" val="3466566926"/>
                    </a:ext>
                  </a:extLst>
                </a:gridCol>
                <a:gridCol w="938526">
                  <a:extLst>
                    <a:ext uri="{9D8B030D-6E8A-4147-A177-3AD203B41FA5}">
                      <a16:colId xmlns:a16="http://schemas.microsoft.com/office/drawing/2014/main" val="593967118"/>
                    </a:ext>
                  </a:extLst>
                </a:gridCol>
              </a:tblGrid>
              <a:tr h="248648"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NODO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(capacitación)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DEPARTAMENTO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ESTUDIANTES</a:t>
                      </a:r>
                      <a:endParaRPr lang="es-CO" sz="1000" dirty="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ALFABETIZADORES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DOCENTES 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FFF2CC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APOYO</a:t>
                      </a:r>
                      <a:endParaRPr lang="es-CO" sz="1000">
                        <a:effectLst/>
                        <a:highlight>
                          <a:srgbClr val="FFF2CC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016328"/>
                  </a:ext>
                </a:extLst>
              </a:tr>
              <a:tr h="33284">
                <a:tc rowSpan="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POPAYÁN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Cauca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3362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Caldono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62234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Patía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87907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Nariño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302608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Cumbal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5346404"/>
                  </a:ext>
                </a:extLst>
              </a:tr>
              <a:tr h="10549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Tumaco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972622"/>
                  </a:ext>
                </a:extLst>
              </a:tr>
              <a:tr h="124324">
                <a:tc rowSpan="26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BOGOTÁ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 estudiantes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alfabetizadores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docentes de apoyo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Antioquia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23762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Anorí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104986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Mutatá*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F2F2F2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9627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Chocó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208618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Carmen del Darién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85292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Tolima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56682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Chaparral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303936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Dolores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89589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Icononzo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84921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Rioblanco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746234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Caquetá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42129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El Doncello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04975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Montañita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485426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Putumayo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87470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Puerto Asís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50623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Guaviare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CO" sz="8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Acompañamiento nacional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646079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José del Guaviare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C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4943321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23085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Acacías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16358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La Uribe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961552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San Juan de Arama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407475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 Guajira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87620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Fonseca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7249483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Cesar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D9E2F3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000">
                        <a:effectLst/>
                        <a:highlight>
                          <a:srgbClr val="D9E2F3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485310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Manaure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5813467"/>
                  </a:ext>
                </a:extLst>
              </a:tr>
              <a:tr h="12432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La Paz 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729251"/>
                  </a:ext>
                </a:extLst>
              </a:tr>
              <a:tr h="124324">
                <a:tc gridSpan="2">
                  <a:txBody>
                    <a:bodyPr/>
                    <a:lstStyle/>
                    <a:p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TOTALES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620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es-CO" sz="100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8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BFBFB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s-CO" sz="1000" dirty="0">
                        <a:effectLst/>
                        <a:highlight>
                          <a:srgbClr val="BFBFBF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62" marR="621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57289"/>
                  </a:ext>
                </a:extLst>
              </a:tr>
            </a:tbl>
          </a:graphicData>
        </a:graphic>
      </p:graphicFrame>
      <p:sp>
        <p:nvSpPr>
          <p:cNvPr id="12" name="CuadroTexto 15">
            <a:extLst>
              <a:ext uri="{FF2B5EF4-FFF2-40B4-BE49-F238E27FC236}">
                <a16:creationId xmlns:a16="http://schemas.microsoft.com/office/drawing/2014/main" id="{5976FE99-A3AB-E378-CC2C-D395D23A2666}"/>
              </a:ext>
            </a:extLst>
          </p:cNvPr>
          <p:cNvSpPr txBox="1"/>
          <p:nvPr/>
        </p:nvSpPr>
        <p:spPr>
          <a:xfrm>
            <a:off x="72524" y="6241818"/>
            <a:ext cx="3683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Proceso educativo: 400 horas (200 presenciales y 200 trabajo autónomo)</a:t>
            </a:r>
          </a:p>
        </p:txBody>
      </p:sp>
      <p:sp>
        <p:nvSpPr>
          <p:cNvPr id="13" name="CuadroTexto 5">
            <a:extLst>
              <a:ext uri="{FF2B5EF4-FFF2-40B4-BE49-F238E27FC236}">
                <a16:creationId xmlns:a16="http://schemas.microsoft.com/office/drawing/2014/main" id="{BDAF2FD3-C2E7-B9C7-31EB-A1A76ED19F05}"/>
              </a:ext>
            </a:extLst>
          </p:cNvPr>
          <p:cNvSpPr txBox="1"/>
          <p:nvPr/>
        </p:nvSpPr>
        <p:spPr>
          <a:xfrm>
            <a:off x="6755576" y="1002856"/>
            <a:ext cx="532944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CO" sz="2400" b="1" spc="-300" dirty="0">
                <a:solidFill>
                  <a:prstClr val="black"/>
                </a:solidFill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4. Estrategia Sistemas Regionales de Educación Media y Superior (SIMES)*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entury Schoolbook" panose="020406040505050203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CuadroTexto 15">
            <a:extLst>
              <a:ext uri="{FF2B5EF4-FFF2-40B4-BE49-F238E27FC236}">
                <a16:creationId xmlns:a16="http://schemas.microsoft.com/office/drawing/2014/main" id="{CD797708-F35C-6EBC-FDA2-F8FA65478A32}"/>
              </a:ext>
            </a:extLst>
          </p:cNvPr>
          <p:cNvSpPr txBox="1"/>
          <p:nvPr/>
        </p:nvSpPr>
        <p:spPr>
          <a:xfrm>
            <a:off x="7907607" y="2461836"/>
            <a:ext cx="2744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Búsqueda activa de bachilleres Arando la Educación </a:t>
            </a:r>
          </a:p>
        </p:txBody>
      </p:sp>
      <p:sp>
        <p:nvSpPr>
          <p:cNvPr id="15" name="CuadroTexto 15">
            <a:extLst>
              <a:ext uri="{FF2B5EF4-FFF2-40B4-BE49-F238E27FC236}">
                <a16:creationId xmlns:a16="http://schemas.microsoft.com/office/drawing/2014/main" id="{E1331D84-5D7A-D2E3-303A-E5007BED50A6}"/>
              </a:ext>
            </a:extLst>
          </p:cNvPr>
          <p:cNvSpPr txBox="1"/>
          <p:nvPr/>
        </p:nvSpPr>
        <p:spPr>
          <a:xfrm>
            <a:off x="8231062" y="3187612"/>
            <a:ext cx="210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MEN – gestión tránsito armónico a estrategia SIMES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CB9B7E1-227B-C4E7-2119-1100D90E10C6}"/>
              </a:ext>
            </a:extLst>
          </p:cNvPr>
          <p:cNvSpPr txBox="1"/>
          <p:nvPr/>
        </p:nvSpPr>
        <p:spPr>
          <a:xfrm>
            <a:off x="6632345" y="4098408"/>
            <a:ext cx="5452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9 municipios priorizados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Remedios (Antioquia), El Doncello (Caquetá), San José del Guaviare (Guaviare), Acacías (Meta), Puerto Asís (Putumayo), y Planadas (Tolima).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Caldono (Cauca), Carmen del Darién (Chocó), Cumbal (Nariño), </a:t>
            </a:r>
          </a:p>
        </p:txBody>
      </p:sp>
      <p:sp>
        <p:nvSpPr>
          <p:cNvPr id="17" name="CuadroTexto 15">
            <a:extLst>
              <a:ext uri="{FF2B5EF4-FFF2-40B4-BE49-F238E27FC236}">
                <a16:creationId xmlns:a16="http://schemas.microsoft.com/office/drawing/2014/main" id="{352264D2-8F3E-FC8C-CF5C-01FB25BADB8D}"/>
              </a:ext>
            </a:extLst>
          </p:cNvPr>
          <p:cNvSpPr txBox="1"/>
          <p:nvPr/>
        </p:nvSpPr>
        <p:spPr>
          <a:xfrm>
            <a:off x="9300478" y="5142763"/>
            <a:ext cx="28609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*Equipo implementador Enlaces Territoriales de Educación (30)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BB479AD7-2C97-38F0-0925-382B72C9C102}"/>
              </a:ext>
            </a:extLst>
          </p:cNvPr>
          <p:cNvSpPr txBox="1"/>
          <p:nvPr/>
        </p:nvSpPr>
        <p:spPr>
          <a:xfrm>
            <a:off x="5676526" y="5375166"/>
            <a:ext cx="28609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 panose="02040604050505020304" pitchFamily="18" charset="0"/>
                <a:ea typeface="Verdana" panose="020B0604030504040204" pitchFamily="34" charset="0"/>
                <a:cs typeface="Verdana" panose="020B0604030504040204" pitchFamily="34" charset="0"/>
              </a:rPr>
              <a:t>*1 Asesor Pedagógico alfabetización</a:t>
            </a:r>
          </a:p>
        </p:txBody>
      </p:sp>
    </p:spTree>
    <p:extLst>
      <p:ext uri="{BB962C8B-B14F-4D97-AF65-F5344CB8AC3E}">
        <p14:creationId xmlns:p14="http://schemas.microsoft.com/office/powerpoint/2010/main" val="97243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E4E314A180C468A07E5B0CF42FA92" ma:contentTypeVersion="14" ma:contentTypeDescription="Crear nuevo documento." ma:contentTypeScope="" ma:versionID="997eb05e62770f631d2f7eda88a9f891">
  <xsd:schema xmlns:xsd="http://www.w3.org/2001/XMLSchema" xmlns:xs="http://www.w3.org/2001/XMLSchema" xmlns:p="http://schemas.microsoft.com/office/2006/metadata/properties" xmlns:ns2="e4b4c967-322b-4a94-8db6-7806535da3b3" xmlns:ns3="060a09b2-ee18-41ec-aa50-33855a4ccc0d" targetNamespace="http://schemas.microsoft.com/office/2006/metadata/properties" ma:root="true" ma:fieldsID="45e9f6715ac59d5323e8ff36558aebbe" ns2:_="" ns3:_="">
    <xsd:import namespace="e4b4c967-322b-4a94-8db6-7806535da3b3"/>
    <xsd:import namespace="060a09b2-ee18-41ec-aa50-33855a4ccc0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b4c967-322b-4a94-8db6-7806535da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Etiquetas de imagen" ma:readOnly="false" ma:fieldId="{5cf76f15-5ced-4ddc-b409-7134ff3c332f}" ma:taxonomyMulti="true" ma:sspId="148dc318-5de1-4747-92ed-e07023d138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a09b2-ee18-41ec-aa50-33855a4ccc0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6d1a984d-d654-4708-a783-b9ec3bd07554}" ma:internalName="TaxCatchAll" ma:showField="CatchAllData" ma:web="060a09b2-ee18-41ec-aa50-33855a4ccc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60a09b2-ee18-41ec-aa50-33855a4ccc0d" xsi:nil="true"/>
    <lcf76f155ced4ddcb4097134ff3c332f xmlns="e4b4c967-322b-4a94-8db6-7806535da3b3">
      <Terms xmlns="http://schemas.microsoft.com/office/infopath/2007/PartnerControls"/>
    </lcf76f155ced4ddcb4097134ff3c332f>
    <SharedWithUsers xmlns="060a09b2-ee18-41ec-aa50-33855a4ccc0d">
      <UserInfo>
        <DisplayName/>
        <AccountId xsi:nil="true"/>
        <AccountType/>
      </UserInfo>
    </SharedWithUsers>
    <MediaLengthInSeconds xmlns="e4b4c967-322b-4a94-8db6-7806535da3b3" xsi:nil="true"/>
  </documentManagement>
</p:properties>
</file>

<file path=customXml/itemProps1.xml><?xml version="1.0" encoding="utf-8"?>
<ds:datastoreItem xmlns:ds="http://schemas.openxmlformats.org/officeDocument/2006/customXml" ds:itemID="{5F1817A2-D76C-4005-ACDE-0F39D35AE3A0}"/>
</file>

<file path=customXml/itemProps2.xml><?xml version="1.0" encoding="utf-8"?>
<ds:datastoreItem xmlns:ds="http://schemas.openxmlformats.org/officeDocument/2006/customXml" ds:itemID="{73528F21-ABCF-4B7C-91EB-719CCAECD310}"/>
</file>

<file path=customXml/itemProps3.xml><?xml version="1.0" encoding="utf-8"?>
<ds:datastoreItem xmlns:ds="http://schemas.openxmlformats.org/officeDocument/2006/customXml" ds:itemID="{9D206CA6-2847-4552-8DCF-725F8B32093F}"/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1697</Words>
  <Application>Microsoft Office PowerPoint</Application>
  <PresentationFormat>Panorámica</PresentationFormat>
  <Paragraphs>471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Century Schoolbook</vt:lpstr>
      <vt:lpstr>Helvetica</vt:lpstr>
      <vt:lpstr>Times New Roman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Javier Caro Nieto</dc:creator>
  <cp:lastModifiedBy>Pedro Golfrid Ballen Montoya</cp:lastModifiedBy>
  <cp:revision>27</cp:revision>
  <dcterms:created xsi:type="dcterms:W3CDTF">2024-04-12T19:37:36Z</dcterms:created>
  <dcterms:modified xsi:type="dcterms:W3CDTF">2024-07-24T15:20:31Z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0x01010076BE4E314A180C468A07E5B0CF42FA92</vt:lpwstr>
  </property>
  <property fmtid="{D5CDD505-2E9C-101B-9397-08002B2CF9AE}" pid="3" name="Order">
    <vt:r8>126371800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FechadeCargue">
    <vt:lpwstr>2024-07-31T15:06:08Z</vt:lpwstr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Godkjenningsstatus">
    <vt:lpwstr>Recibido</vt:lpwstr>
  </property>
  <property fmtid="{D5CDD505-2E9C-101B-9397-08002B2CF9AE}" pid="12" name="_ExtendedDescription">
    <vt:lpwstr/>
  </property>
  <property fmtid="{D5CDD505-2E9C-101B-9397-08002B2CF9AE}" pid="13" name="TriggerFlowInfo">
    <vt:lpwstr/>
  </property>
  <property fmtid="{D5CDD505-2E9C-101B-9397-08002B2CF9AE}" pid="14" name="MediaServiceImageTags">
    <vt:lpwstr/>
  </property>
</Properties>
</file>